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7" r:id="rId4"/>
    <p:sldId id="258" r:id="rId5"/>
    <p:sldId id="260" r:id="rId6"/>
    <p:sldId id="261" r:id="rId7"/>
    <p:sldId id="262" r:id="rId8"/>
    <p:sldId id="263" r:id="rId9"/>
    <p:sldId id="291" r:id="rId10"/>
    <p:sldId id="292" r:id="rId11"/>
    <p:sldId id="265" r:id="rId12"/>
    <p:sldId id="266" r:id="rId13"/>
    <p:sldId id="267" r:id="rId14"/>
    <p:sldId id="276" r:id="rId15"/>
    <p:sldId id="277" r:id="rId16"/>
    <p:sldId id="311" r:id="rId17"/>
    <p:sldId id="269" r:id="rId18"/>
    <p:sldId id="270" r:id="rId19"/>
    <p:sldId id="271" r:id="rId20"/>
    <p:sldId id="272" r:id="rId21"/>
    <p:sldId id="294" r:id="rId22"/>
    <p:sldId id="282" r:id="rId23"/>
    <p:sldId id="279" r:id="rId24"/>
    <p:sldId id="295" r:id="rId25"/>
    <p:sldId id="283" r:id="rId26"/>
    <p:sldId id="28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9"/>
  </p:normalViewPr>
  <p:slideViewPr>
    <p:cSldViewPr snapToGrid="0" snapToObjects="1">
      <p:cViewPr varScale="1">
        <p:scale>
          <a:sx n="110" d="100"/>
          <a:sy n="110" d="100"/>
        </p:scale>
        <p:origin x="6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customXml" Target="../customXml/item1.xml"/><Relationship Id="rId31" Type="http://schemas.openxmlformats.org/officeDocument/2006/relationships/customXmlProps" Target="../customXml/itemProps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vi-VN"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vi-VN" smtClean="0"/>
              <a:t>Click to edit Master title style</a:t>
            </a:r>
            <a:endParaRPr lang="en-US" dirty="0"/>
          </a:p>
        </p:txBody>
      </p:sp>
      <p:sp>
        <p:nvSpPr>
          <p:cNvPr id="3" name="Picture Placeholder 2"/>
          <p:cNvSpPr>
            <a:spLocks noGrp="1" noChangeAspect="1"/>
          </p:cNvSpPr>
          <p:nvPr>
            <p:ph type="pic" idx="1" hasCustomPrompt="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smtClean="0"/>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Click to edit Master text styles</a:t>
            </a:r>
            <a:endParaRPr lang="vi-VN" smtClean="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vi-VN"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Click to edit Master text styles</a:t>
            </a:r>
            <a:endParaRPr lang="vi-VN"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vi-VN"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smtClean="0"/>
              <a:t>Click to edit Master text styles</a:t>
            </a:r>
            <a:endParaRPr lang="vi-VN" smtClean="0"/>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Click to edit Master text styles</a:t>
            </a:r>
            <a:endParaRPr lang="vi-VN"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vi-VN"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Click to edit Master text styles</a:t>
            </a:r>
            <a:endParaRPr lang="vi-VN"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vi-VN"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vi-VN" smtClean="0"/>
              <a:t>Click to edit Master text styles</a:t>
            </a:r>
            <a:endParaRPr lang="vi-VN" smtClean="0"/>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Click to edit Master text styles</a:t>
            </a:r>
            <a:endParaRPr lang="vi-VN"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vi-VN"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vi-VN" smtClean="0"/>
              <a:t>Click to edit Master text styles</a:t>
            </a:r>
            <a:endParaRPr lang="vi-VN" smtClean="0"/>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Click to edit Master text styles</a:t>
            </a:r>
            <a:endParaRPr lang="vi-VN"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vi-VN" smtClean="0"/>
              <a:t>Click to edit Master text styles</a:t>
            </a:r>
            <a:endParaRPr lang="vi-VN" smtClean="0"/>
          </a:p>
          <a:p>
            <a:pPr lvl="1"/>
            <a:r>
              <a:rPr lang="vi-VN" smtClean="0"/>
              <a:t>Second level</a:t>
            </a:r>
            <a:endParaRPr lang="vi-VN" smtClean="0"/>
          </a:p>
          <a:p>
            <a:pPr lvl="2"/>
            <a:r>
              <a:rPr lang="vi-VN" smtClean="0"/>
              <a:t>Third level</a:t>
            </a:r>
            <a:endParaRPr lang="vi-VN" smtClean="0"/>
          </a:p>
          <a:p>
            <a:pPr lvl="3"/>
            <a:r>
              <a:rPr lang="vi-VN" smtClean="0"/>
              <a:t>Fourth level</a:t>
            </a:r>
            <a:endParaRPr lang="vi-VN" smtClean="0"/>
          </a:p>
          <a:p>
            <a:pPr lvl="4"/>
            <a:r>
              <a:rPr lang="vi-VN"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
        <p:nvSpPr>
          <p:cNvPr id="8" name="Title 1"/>
          <p:cNvSpPr>
            <a:spLocks noGrp="1"/>
          </p:cNvSpPr>
          <p:nvPr>
            <p:ph type="title"/>
          </p:nvPr>
        </p:nvSpPr>
        <p:spPr>
          <a:xfrm>
            <a:off x="685801" y="609600"/>
            <a:ext cx="10131425" cy="1456267"/>
          </a:xfrm>
        </p:spPr>
        <p:txBody>
          <a:bodyPr/>
          <a:lstStyle/>
          <a:p>
            <a:r>
              <a:rPr lang="vi-VN" smtClean="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vi-VN"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vi-VN" smtClean="0"/>
              <a:t>Click to edit Master text styles</a:t>
            </a:r>
            <a:endParaRPr lang="vi-VN" smtClean="0"/>
          </a:p>
          <a:p>
            <a:pPr lvl="1"/>
            <a:r>
              <a:rPr lang="vi-VN" smtClean="0"/>
              <a:t>Second level</a:t>
            </a:r>
            <a:endParaRPr lang="vi-VN" smtClean="0"/>
          </a:p>
          <a:p>
            <a:pPr lvl="2"/>
            <a:r>
              <a:rPr lang="vi-VN" smtClean="0"/>
              <a:t>Third level</a:t>
            </a:r>
            <a:endParaRPr lang="vi-VN" smtClean="0"/>
          </a:p>
          <a:p>
            <a:pPr lvl="3"/>
            <a:r>
              <a:rPr lang="vi-VN" smtClean="0"/>
              <a:t>Fourth level</a:t>
            </a:r>
            <a:endParaRPr lang="vi-VN" smtClean="0"/>
          </a:p>
          <a:p>
            <a:pPr lvl="4"/>
            <a:r>
              <a:rPr lang="vi-VN"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vi-VN" smtClean="0"/>
              <a:t>Click to edit Master title style</a:t>
            </a:r>
            <a:endParaRPr lang="en-US" dirty="0"/>
          </a:p>
        </p:txBody>
      </p:sp>
      <p:sp>
        <p:nvSpPr>
          <p:cNvPr id="3" name="Content Placeholder 2"/>
          <p:cNvSpPr>
            <a:spLocks noGrp="1"/>
          </p:cNvSpPr>
          <p:nvPr>
            <p:ph idx="1"/>
          </p:nvPr>
        </p:nvSpPr>
        <p:spPr/>
        <p:txBody>
          <a:bodyPr anchor="ctr"/>
          <a:lstStyle/>
          <a:p>
            <a:pPr lvl="0"/>
            <a:r>
              <a:rPr lang="vi-VN" smtClean="0"/>
              <a:t>Click to edit Master text styles</a:t>
            </a:r>
            <a:endParaRPr lang="vi-VN" smtClean="0"/>
          </a:p>
          <a:p>
            <a:pPr lvl="1"/>
            <a:r>
              <a:rPr lang="vi-VN" smtClean="0"/>
              <a:t>Second level</a:t>
            </a:r>
            <a:endParaRPr lang="vi-VN" smtClean="0"/>
          </a:p>
          <a:p>
            <a:pPr lvl="2"/>
            <a:r>
              <a:rPr lang="vi-VN" smtClean="0"/>
              <a:t>Third level</a:t>
            </a:r>
            <a:endParaRPr lang="vi-VN" smtClean="0"/>
          </a:p>
          <a:p>
            <a:pPr lvl="3"/>
            <a:r>
              <a:rPr lang="vi-VN" smtClean="0"/>
              <a:t>Fourth level</a:t>
            </a:r>
            <a:endParaRPr lang="vi-VN" smtClean="0"/>
          </a:p>
          <a:p>
            <a:pPr lvl="4"/>
            <a:r>
              <a:rPr lang="vi-VN"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vi-VN"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Click to edit Master text styles</a:t>
            </a:r>
            <a:endParaRPr lang="vi-VN"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vi-VN"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vi-VN" smtClean="0"/>
              <a:t>Click to edit Master text styles</a:t>
            </a:r>
            <a:endParaRPr lang="vi-VN" smtClean="0"/>
          </a:p>
          <a:p>
            <a:pPr lvl="1"/>
            <a:r>
              <a:rPr lang="vi-VN" smtClean="0"/>
              <a:t>Second level</a:t>
            </a:r>
            <a:endParaRPr lang="vi-VN" smtClean="0"/>
          </a:p>
          <a:p>
            <a:pPr lvl="2"/>
            <a:r>
              <a:rPr lang="vi-VN" smtClean="0"/>
              <a:t>Third level</a:t>
            </a:r>
            <a:endParaRPr lang="vi-VN" smtClean="0"/>
          </a:p>
          <a:p>
            <a:pPr lvl="3"/>
            <a:r>
              <a:rPr lang="vi-VN" smtClean="0"/>
              <a:t>Fourth level</a:t>
            </a:r>
            <a:endParaRPr lang="vi-VN" smtClean="0"/>
          </a:p>
          <a:p>
            <a:pPr lvl="4"/>
            <a:r>
              <a:rPr lang="vi-VN"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vi-VN" smtClean="0"/>
              <a:t>Click to edit Master text styles</a:t>
            </a:r>
            <a:endParaRPr lang="vi-VN" smtClean="0"/>
          </a:p>
          <a:p>
            <a:pPr lvl="1"/>
            <a:r>
              <a:rPr lang="vi-VN" smtClean="0"/>
              <a:t>Second level</a:t>
            </a:r>
            <a:endParaRPr lang="vi-VN" smtClean="0"/>
          </a:p>
          <a:p>
            <a:pPr lvl="2"/>
            <a:r>
              <a:rPr lang="vi-VN" smtClean="0"/>
              <a:t>Third level</a:t>
            </a:r>
            <a:endParaRPr lang="vi-VN" smtClean="0"/>
          </a:p>
          <a:p>
            <a:pPr lvl="3"/>
            <a:r>
              <a:rPr lang="vi-VN" smtClean="0"/>
              <a:t>Fourth level</a:t>
            </a:r>
            <a:endParaRPr lang="vi-VN" smtClean="0"/>
          </a:p>
          <a:p>
            <a:pPr lvl="4"/>
            <a:r>
              <a:rPr lang="vi-VN"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vi-VN"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Click to edit Master text styles</a:t>
            </a:r>
            <a:endParaRPr lang="vi-VN" smtClean="0"/>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vi-VN" smtClean="0"/>
              <a:t>Click to edit Master text styles</a:t>
            </a:r>
            <a:endParaRPr lang="vi-VN" smtClean="0"/>
          </a:p>
          <a:p>
            <a:pPr lvl="1"/>
            <a:r>
              <a:rPr lang="vi-VN" smtClean="0"/>
              <a:t>Second level</a:t>
            </a:r>
            <a:endParaRPr lang="vi-VN" smtClean="0"/>
          </a:p>
          <a:p>
            <a:pPr lvl="2"/>
            <a:r>
              <a:rPr lang="vi-VN" smtClean="0"/>
              <a:t>Third level</a:t>
            </a:r>
            <a:endParaRPr lang="vi-VN" smtClean="0"/>
          </a:p>
          <a:p>
            <a:pPr lvl="3"/>
            <a:r>
              <a:rPr lang="vi-VN" smtClean="0"/>
              <a:t>Fourth level</a:t>
            </a:r>
            <a:endParaRPr lang="vi-VN" smtClean="0"/>
          </a:p>
          <a:p>
            <a:pPr lvl="4"/>
            <a:r>
              <a:rPr lang="vi-VN"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Click to edit Master text styles</a:t>
            </a:r>
            <a:endParaRPr lang="vi-VN" smtClean="0"/>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vi-VN" smtClean="0"/>
              <a:t>Click to edit Master text styles</a:t>
            </a:r>
            <a:endParaRPr lang="vi-VN" smtClean="0"/>
          </a:p>
          <a:p>
            <a:pPr lvl="1"/>
            <a:r>
              <a:rPr lang="vi-VN" smtClean="0"/>
              <a:t>Second level</a:t>
            </a:r>
            <a:endParaRPr lang="vi-VN" smtClean="0"/>
          </a:p>
          <a:p>
            <a:pPr lvl="2"/>
            <a:r>
              <a:rPr lang="vi-VN" smtClean="0"/>
              <a:t>Third level</a:t>
            </a:r>
            <a:endParaRPr lang="vi-VN" smtClean="0"/>
          </a:p>
          <a:p>
            <a:pPr lvl="3"/>
            <a:r>
              <a:rPr lang="vi-VN" smtClean="0"/>
              <a:t>Fourth level</a:t>
            </a:r>
            <a:endParaRPr lang="vi-VN" smtClean="0"/>
          </a:p>
          <a:p>
            <a:pPr lvl="4"/>
            <a:r>
              <a:rPr lang="vi-VN"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vi-VN"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vi-VN"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vi-VN" smtClean="0"/>
              <a:t>Click to edit Master text styles</a:t>
            </a:r>
            <a:endParaRPr lang="vi-VN" smtClean="0"/>
          </a:p>
          <a:p>
            <a:pPr lvl="1"/>
            <a:r>
              <a:rPr lang="vi-VN" smtClean="0"/>
              <a:t>Second level</a:t>
            </a:r>
            <a:endParaRPr lang="vi-VN" smtClean="0"/>
          </a:p>
          <a:p>
            <a:pPr lvl="2"/>
            <a:r>
              <a:rPr lang="vi-VN" smtClean="0"/>
              <a:t>Third level</a:t>
            </a:r>
            <a:endParaRPr lang="vi-VN" smtClean="0"/>
          </a:p>
          <a:p>
            <a:pPr lvl="3"/>
            <a:r>
              <a:rPr lang="vi-VN" smtClean="0"/>
              <a:t>Fourth level</a:t>
            </a:r>
            <a:endParaRPr lang="vi-VN" smtClean="0"/>
          </a:p>
          <a:p>
            <a:pPr lvl="4"/>
            <a:r>
              <a:rPr lang="vi-VN"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Click to edit Master text styles</a:t>
            </a:r>
            <a:endParaRPr lang="vi-VN" smtClean="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vi-VN" smtClean="0"/>
              <a:t>Click to edit Master title style</a:t>
            </a:r>
            <a:endParaRPr lang="en-US" dirty="0"/>
          </a:p>
        </p:txBody>
      </p:sp>
      <p:sp>
        <p:nvSpPr>
          <p:cNvPr id="14" name="Picture Placeholder 2"/>
          <p:cNvSpPr>
            <a:spLocks noGrp="1" noChangeAspect="1"/>
          </p:cNvSpPr>
          <p:nvPr>
            <p:ph type="pic" idx="1" hasCustomPrompt="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smtClean="0"/>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Click to edit Master text styles</a:t>
            </a:r>
            <a:endParaRPr lang="vi-VN" smtClean="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vi-VN"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vi-VN" smtClean="0"/>
              <a:t>Click to edit Master text styles</a:t>
            </a:r>
            <a:endParaRPr lang="vi-VN" smtClean="0"/>
          </a:p>
          <a:p>
            <a:pPr lvl="1"/>
            <a:r>
              <a:rPr lang="vi-VN" smtClean="0"/>
              <a:t>Second level</a:t>
            </a:r>
            <a:endParaRPr lang="vi-VN" smtClean="0"/>
          </a:p>
          <a:p>
            <a:pPr lvl="2"/>
            <a:r>
              <a:rPr lang="vi-VN" smtClean="0"/>
              <a:t>Third level</a:t>
            </a:r>
            <a:endParaRPr lang="vi-VN" smtClean="0"/>
          </a:p>
          <a:p>
            <a:pPr lvl="3"/>
            <a:r>
              <a:rPr lang="vi-VN" smtClean="0"/>
              <a:t>Fourth level</a:t>
            </a:r>
            <a:endParaRPr lang="vi-VN" smtClean="0"/>
          </a:p>
          <a:p>
            <a:pPr lvl="4"/>
            <a:r>
              <a:rPr lang="vi-VN"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panose="020B0604020202020204"/>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panose="020B0604020202020204"/>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panose="020B0604020202020204"/>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panose="020B0604020202020204"/>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2" Type="http://schemas.openxmlformats.org/officeDocument/2006/relationships/slideLayout" Target="../slideLayouts/slideLayout1.xml"/><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3.png"/><Relationship Id="rId2" Type="http://schemas.openxmlformats.org/officeDocument/2006/relationships/image" Target="../media/image35.jpeg"/><Relationship Id="rId1" Type="http://schemas.openxmlformats.org/officeDocument/2006/relationships/image" Target="../media/image34.jpe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46.png"/><Relationship Id="rId4" Type="http://schemas.openxmlformats.org/officeDocument/2006/relationships/image" Target="../media/image45.jpeg"/><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47.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53.jpeg"/><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48.jpeg"/><Relationship Id="rId10"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image" Target="../media/image54.jpe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57.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12.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59.jpeg"/><Relationship Id="rId1" Type="http://schemas.openxmlformats.org/officeDocument/2006/relationships/image" Target="../media/image58.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7.png"/><Relationship Id="rId2" Type="http://schemas.openxmlformats.org/officeDocument/2006/relationships/image" Target="../media/image62.jpeg"/><Relationship Id="rId1" Type="http://schemas.openxmlformats.org/officeDocument/2006/relationships/image" Target="../media/image61.jpe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7.png"/><Relationship Id="rId7" Type="http://schemas.openxmlformats.org/officeDocument/2006/relationships/image" Target="../media/image66.jpeg"/><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2.jpeg"/><Relationship Id="rId7" Type="http://schemas.openxmlformats.org/officeDocument/2006/relationships/image" Target="../media/image17.png"/><Relationship Id="rId6" Type="http://schemas.openxmlformats.org/officeDocument/2006/relationships/image" Target="../media/image71.jpeg"/><Relationship Id="rId5" Type="http://schemas.openxmlformats.org/officeDocument/2006/relationships/image" Target="../media/image16.png"/><Relationship Id="rId4" Type="http://schemas.openxmlformats.org/officeDocument/2006/relationships/image" Target="../media/image10.png"/><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image" Target="../media/image68.jpe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76.png"/><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e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80.jpeg"/><Relationship Id="rId4" Type="http://schemas.openxmlformats.org/officeDocument/2006/relationships/image" Target="../media/image79.jpeg"/><Relationship Id="rId3" Type="http://schemas.openxmlformats.org/officeDocument/2006/relationships/image" Target="../media/image4.png"/><Relationship Id="rId2" Type="http://schemas.openxmlformats.org/officeDocument/2006/relationships/image" Target="../media/image78.jpeg"/><Relationship Id="rId1" Type="http://schemas.openxmlformats.org/officeDocument/2006/relationships/image" Target="../media/image77.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image" Target="../media/image81.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5.png"/><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image" Target="../media/image20.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image" Target="../media/image21.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png"/><Relationship Id="rId7" Type="http://schemas.openxmlformats.org/officeDocument/2006/relationships/image" Target="../media/image16.png"/><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image" Target="../media/image22.jpe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5.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jpe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image" Target="../media/image30.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jpe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63770" y="1858010"/>
            <a:ext cx="2665095" cy="2107565"/>
          </a:xfrm>
          <a:prstGeom prst="rect">
            <a:avLst/>
          </a:prstGeom>
        </p:spPr>
      </p:pic>
      <p:sp>
        <p:nvSpPr>
          <p:cNvPr id="4" name="文本框 3"/>
          <p:cNvSpPr txBox="1"/>
          <p:nvPr/>
        </p:nvSpPr>
        <p:spPr>
          <a:xfrm>
            <a:off x="4763770" y="4102100"/>
            <a:ext cx="2665095" cy="398780"/>
          </a:xfrm>
          <a:prstGeom prst="rect">
            <a:avLst/>
          </a:prstGeom>
        </p:spPr>
        <p:style>
          <a:lnRef idx="1">
            <a:schemeClr val="dk1"/>
          </a:lnRef>
          <a:fillRef idx="2">
            <a:schemeClr val="dk1"/>
          </a:fillRef>
          <a:effectRef idx="1">
            <a:schemeClr val="dk1"/>
          </a:effectRef>
          <a:fontRef idx="minor">
            <a:schemeClr val="dk1"/>
          </a:fontRef>
        </p:style>
        <p:txBody>
          <a:bodyPr wrap="square" rtlCol="0">
            <a:spAutoFit/>
            <a:scene3d>
              <a:camera prst="orthographicFront"/>
              <a:lightRig rig="threePt" dir="t"/>
            </a:scene3d>
          </a:bodyPr>
          <a:p>
            <a:pPr algn="ctr"/>
            <a:r>
              <a:rPr lang="en-SG" sz="2000" dirty="0" smtClean="0">
                <a:solidFill>
                  <a:schemeClr val="tx1"/>
                </a:solidFill>
                <a:effectLst>
                  <a:outerShdw blurRad="38100" dist="19050" dir="2700000" algn="tl" rotWithShape="0">
                    <a:schemeClr val="dk1">
                      <a:alpha val="40000"/>
                    </a:schemeClr>
                  </a:outerShdw>
                </a:effectLst>
                <a:latin typeface="Arial Black" panose="020B0A04020102020204" charset="0"/>
                <a:sym typeface="+mn-ea"/>
              </a:rPr>
              <a:t>VGLOBAL Groups</a:t>
            </a:r>
            <a:endParaRPr lang="en-SG" sz="2000" dirty="0" smtClean="0">
              <a:solidFill>
                <a:schemeClr val="tx1"/>
              </a:solidFill>
              <a:effectLst>
                <a:outerShdw blurRad="38100" dist="19050" dir="2700000" algn="tl" rotWithShape="0">
                  <a:schemeClr val="dk1">
                    <a:alpha val="40000"/>
                  </a:schemeClr>
                </a:outerShdw>
              </a:effectLst>
              <a:latin typeface="Arial Black" panose="020B0A04020102020204" charset="0"/>
              <a:sym typeface="+mn-ea"/>
            </a:endParaRPr>
          </a:p>
        </p:txBody>
      </p:sp>
      <p:pic>
        <p:nvPicPr>
          <p:cNvPr id="18" name="Picture 17"/>
          <p:cNvPicPr>
            <a:picLocks noChangeAspect="1"/>
          </p:cNvPicPr>
          <p:nvPr/>
        </p:nvPicPr>
        <p:blipFill>
          <a:blip r:embed="rId2">
            <a:lum bright="12000"/>
            <a:extLst>
              <a:ext uri="{28A0092B-C50C-407E-A947-70E740481C1C}">
                <a14:useLocalDpi xmlns:a14="http://schemas.microsoft.com/office/drawing/2010/main" val="0"/>
              </a:ext>
            </a:extLst>
          </a:blip>
          <a:stretch>
            <a:fillRect/>
          </a:stretch>
        </p:blipFill>
        <p:spPr>
          <a:xfrm>
            <a:off x="842645" y="254000"/>
            <a:ext cx="1330960" cy="1324610"/>
          </a:xfrm>
          <a:prstGeom prst="rect">
            <a:avLst/>
          </a:prstGeom>
          <a:effectLst>
            <a:glow rad="63500">
              <a:schemeClr val="accent5">
                <a:satMod val="175000"/>
                <a:alpha val="40000"/>
              </a:schemeClr>
            </a:glow>
            <a:outerShdw blurRad="50800" dist="38100" dir="8100000" algn="tr" rotWithShape="0">
              <a:prstClr val="black">
                <a:alpha val="40000"/>
              </a:prstClr>
            </a:outerShdw>
          </a:effectLst>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20" y="2341880"/>
            <a:ext cx="2627630" cy="1487805"/>
          </a:xfrm>
          <a:prstGeom prst="rect">
            <a:avLst/>
          </a:prstGeom>
        </p:spPr>
      </p:pic>
      <p:pic>
        <p:nvPicPr>
          <p:cNvPr id="5"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9745" y="2205990"/>
            <a:ext cx="2544445" cy="1759585"/>
          </a:xfrm>
          <a:prstGeom prst="rect">
            <a:avLst/>
          </a:prstGeom>
          <a:effectLst/>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0740" y="203200"/>
            <a:ext cx="2203450" cy="1332230"/>
          </a:xfrm>
          <a:prstGeom prst="rect">
            <a:avLst/>
          </a:prstGeom>
        </p:spPr>
      </p:pic>
      <p:pic>
        <p:nvPicPr>
          <p:cNvPr id="6"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725" y="4798060"/>
            <a:ext cx="2896870" cy="1494790"/>
          </a:xfrm>
          <a:prstGeom prst="rect">
            <a:avLst/>
          </a:prstGeom>
          <a:effectLst/>
        </p:spPr>
      </p:pic>
      <p:pic>
        <p:nvPicPr>
          <p:cNvPr id="7" name="图片 6" descr="Vauto"/>
          <p:cNvPicPr>
            <a:picLocks noChangeAspect="1"/>
          </p:cNvPicPr>
          <p:nvPr/>
        </p:nvPicPr>
        <p:blipFill>
          <a:blip r:embed="rId7"/>
          <a:stretch>
            <a:fillRect/>
          </a:stretch>
        </p:blipFill>
        <p:spPr>
          <a:xfrm>
            <a:off x="9779000" y="4883150"/>
            <a:ext cx="2242820" cy="1386205"/>
          </a:xfrm>
          <a:prstGeom prst="rect">
            <a:avLst/>
          </a:prstGeom>
        </p:spPr>
      </p:pic>
      <p:pic>
        <p:nvPicPr>
          <p:cNvPr id="9" name="图片 8" descr="VADS"/>
          <p:cNvPicPr>
            <a:picLocks noChangeAspect="1"/>
          </p:cNvPicPr>
          <p:nvPr/>
        </p:nvPicPr>
        <p:blipFill>
          <a:blip r:embed="rId8"/>
          <a:stretch>
            <a:fillRect/>
          </a:stretch>
        </p:blipFill>
        <p:spPr>
          <a:xfrm>
            <a:off x="3454400" y="203200"/>
            <a:ext cx="2077085" cy="1426210"/>
          </a:xfrm>
          <a:prstGeom prst="rect">
            <a:avLst/>
          </a:prstGeom>
          <a:effectLst/>
        </p:spPr>
      </p:pic>
      <p:pic>
        <p:nvPicPr>
          <p:cNvPr id="10" name="图片 9" descr="VExpress"/>
          <p:cNvPicPr>
            <a:picLocks noChangeAspect="1"/>
          </p:cNvPicPr>
          <p:nvPr/>
        </p:nvPicPr>
        <p:blipFill>
          <a:blip r:embed="rId9"/>
          <a:stretch>
            <a:fillRect/>
          </a:stretch>
        </p:blipFill>
        <p:spPr>
          <a:xfrm>
            <a:off x="6812280" y="158750"/>
            <a:ext cx="2163445" cy="1415415"/>
          </a:xfrm>
          <a:prstGeom prst="rect">
            <a:avLst/>
          </a:prstGeom>
        </p:spPr>
      </p:pic>
      <p:pic>
        <p:nvPicPr>
          <p:cNvPr id="11" name="图片 10" descr="Vgames"/>
          <p:cNvPicPr>
            <a:picLocks noChangeAspect="1"/>
          </p:cNvPicPr>
          <p:nvPr/>
        </p:nvPicPr>
        <p:blipFill>
          <a:blip r:embed="rId10"/>
          <a:stretch>
            <a:fillRect/>
          </a:stretch>
        </p:blipFill>
        <p:spPr>
          <a:xfrm>
            <a:off x="3594100" y="4797425"/>
            <a:ext cx="2585085" cy="1471930"/>
          </a:xfrm>
          <a:prstGeom prst="rect">
            <a:avLst/>
          </a:prstGeom>
          <a:effectLst/>
        </p:spPr>
      </p:pic>
      <p:pic>
        <p:nvPicPr>
          <p:cNvPr id="2" name="图片 1" descr="Yummy1"/>
          <p:cNvPicPr>
            <a:picLocks noChangeAspect="1"/>
          </p:cNvPicPr>
          <p:nvPr/>
        </p:nvPicPr>
        <p:blipFill>
          <a:blip r:embed="rId11"/>
          <a:stretch>
            <a:fillRect/>
          </a:stretch>
        </p:blipFill>
        <p:spPr>
          <a:xfrm>
            <a:off x="7301865" y="4912360"/>
            <a:ext cx="1354455" cy="1327785"/>
          </a:xfrm>
          <a:prstGeom prst="rect">
            <a:avLst/>
          </a:prstGeom>
          <a:effectLst>
            <a:glow rad="63500">
              <a:schemeClr val="accent5">
                <a:satMod val="175000"/>
                <a:alpha val="40000"/>
              </a:schemeClr>
            </a:glow>
            <a:outerShdw blurRad="50800" dist="38100" dir="5400000" algn="t" rotWithShape="0">
              <a:prstClr val="black">
                <a:alpha val="40000"/>
              </a:prst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158" y="2669947"/>
            <a:ext cx="6664122" cy="3649133"/>
          </a:xfrm>
        </p:spPr>
        <p:txBody>
          <a:bodyPr>
            <a:normAutofit fontScale="92500" lnSpcReduction="10000"/>
          </a:bodyPr>
          <a:lstStyle/>
          <a:p>
            <a:r>
              <a:rPr lang="zh-CN" altLang="en-US" sz="2000" dirty="0">
                <a:latin typeface="Arial" panose="020B0604020202020204" pitchFamily="34" charset="0"/>
                <a:ea typeface="Arial" panose="020B0604020202020204" pitchFamily="34" charset="0"/>
                <a:cs typeface="Arial" panose="020B0604020202020204" pitchFamily="34" charset="0"/>
              </a:rPr>
              <a:t>Newzoo released the latest quarterly update of its Global Games Market Report. It shows that gamers worldwide will generate a total of $99.6 billion in revenues in 2016, up 8.5% compared to 2015. For the first time, mobile gaming will take a larger share than PC with $36.9 billion, up 21.3% globally. APAC continues to dominate worldwide, accounting for 47% of the market. China alone accounts for one-quarter of all global game revenues. Newzoo expects the global market to grow at a CAGR of +6.6% toward 2019, eventually reaching $118.6 billion with mobile gaming at $52.5 billion.</a:t>
            </a:r>
            <a:endParaRPr lang="zh-CN" altLang="en-US" sz="2000" dirty="0">
              <a:latin typeface="Arial" panose="020B0604020202020204" pitchFamily="34" charset="0"/>
              <a:ea typeface="Arial" panose="020B0604020202020204" pitchFamily="34" charset="0"/>
              <a:cs typeface="Arial" panose="020B0604020202020204" pitchFamily="34" charset="0"/>
            </a:endParaRPr>
          </a:p>
          <a:p>
            <a:pPr marL="0" indent="0" algn="r">
              <a:buNone/>
            </a:pPr>
            <a:r>
              <a:rPr lang="zh-CN" altLang="en-US" sz="2000" i="1" dirty="0">
                <a:latin typeface="Arial" panose="020B0604020202020204" pitchFamily="34" charset="0"/>
                <a:ea typeface="Arial" panose="020B0604020202020204" pitchFamily="34" charset="0"/>
                <a:cs typeface="Arial" panose="020B0604020202020204" pitchFamily="34" charset="0"/>
              </a:rPr>
              <a:t>APR 21 2016</a:t>
            </a:r>
            <a:endParaRPr lang="zh-CN" altLang="en-US" sz="2000" i="1" dirty="0">
              <a:latin typeface="Arial" panose="020B0604020202020204" pitchFamily="34" charset="0"/>
              <a:ea typeface="Arial" panose="020B0604020202020204" pitchFamily="34" charset="0"/>
              <a:cs typeface="Arial" panose="020B0604020202020204" pitchFamily="34" charset="0"/>
            </a:endParaRPr>
          </a:p>
        </p:txBody>
      </p:sp>
      <p:sp>
        <p:nvSpPr>
          <p:cNvPr id="15" name="Rectangle 14"/>
          <p:cNvSpPr/>
          <p:nvPr/>
        </p:nvSpPr>
        <p:spPr>
          <a:xfrm>
            <a:off x="688218" y="1809601"/>
            <a:ext cx="7312462" cy="646331"/>
          </a:xfrm>
          <a:prstGeom prst="rect">
            <a:avLst/>
          </a:prstGeom>
        </p:spPr>
        <p:txBody>
          <a:bodyPr wrap="square">
            <a:spAutoFit/>
          </a:bodyPr>
          <a:lstStyle/>
          <a:p>
            <a:r>
              <a:rPr lang="en-SG" altLang="zh-CN" sz="3600" dirty="0" smtClean="0">
                <a:latin typeface="Arial" panose="020B0604020202020204" pitchFamily="34" charset="0"/>
              </a:rPr>
              <a:t>V</a:t>
            </a:r>
            <a:r>
              <a:rPr lang="vi-VN" altLang="zh-CN" sz="3600" dirty="0" smtClean="0">
                <a:latin typeface="Arial" panose="020B0604020202020204" pitchFamily="34" charset="0"/>
              </a:rPr>
              <a:t>GAMES</a:t>
            </a:r>
            <a:endParaRPr lang="en-SG" altLang="zh-CN" sz="3600" dirty="0">
              <a:latin typeface="Arial" panose="020B0604020202020204" pitchFamily="34" charset="0"/>
            </a:endParaRPr>
          </a:p>
        </p:txBody>
      </p:sp>
      <p:pic>
        <p:nvPicPr>
          <p:cNvPr id="14" name="图片 1" descr="Q2_2016_Newzoo_Global_Games_Market_Revenue_Growth_2015-2019"/>
          <p:cNvPicPr>
            <a:picLocks noChangeAspect="1"/>
          </p:cNvPicPr>
          <p:nvPr/>
        </p:nvPicPr>
        <p:blipFill>
          <a:blip r:embed="rId1"/>
          <a:stretch>
            <a:fillRect/>
          </a:stretch>
        </p:blipFill>
        <p:spPr>
          <a:xfrm>
            <a:off x="7620479" y="2917797"/>
            <a:ext cx="4174972" cy="3153431"/>
          </a:xfrm>
          <a:prstGeom prst="rect">
            <a:avLst/>
          </a:prstGeom>
        </p:spPr>
      </p:pic>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 y="278765"/>
            <a:ext cx="2431415" cy="1384935"/>
          </a:xfrm>
          <a:prstGeom prst="rect">
            <a:avLst/>
          </a:prstGeom>
        </p:spPr>
      </p:pic>
      <p:sp>
        <p:nvSpPr>
          <p:cNvPr id="12" name="Rectangle 14"/>
          <p:cNvSpPr/>
          <p:nvPr/>
        </p:nvSpPr>
        <p:spPr>
          <a:xfrm>
            <a:off x="4379595" y="1304290"/>
            <a:ext cx="2437130" cy="891540"/>
          </a:xfrm>
          <a:prstGeom prst="rect">
            <a:avLst/>
          </a:prstGeom>
        </p:spPr>
        <p:style>
          <a:lnRef idx="1">
            <a:schemeClr val="dk1"/>
          </a:lnRef>
          <a:fillRef idx="2">
            <a:schemeClr val="dk1"/>
          </a:fillRef>
          <a:effectRef idx="1">
            <a:schemeClr val="dk1"/>
          </a:effectRef>
          <a:fontRef idx="minor">
            <a:schemeClr val="dk1"/>
          </a:fontRef>
        </p:style>
        <p:txBody>
          <a:bodyPr wrap="square">
            <a:spAutoFit/>
          </a:bodyPr>
          <a:p>
            <a:pPr algn="ctr"/>
            <a:r>
              <a:rPr lang="en-SG" altLang="zh-CN" sz="3600" dirty="0" smtClean="0">
                <a:latin typeface="Arial" panose="020B0604020202020204" pitchFamily="34" charset="0"/>
              </a:rPr>
              <a:t>V</a:t>
            </a:r>
            <a:r>
              <a:rPr lang="en-SG" altLang="vi-VN" sz="3600" dirty="0" smtClean="0">
                <a:latin typeface="Arial" panose="020B0604020202020204" pitchFamily="34" charset="0"/>
              </a:rPr>
              <a:t>GAMES</a:t>
            </a:r>
            <a:r>
              <a:rPr lang="vi-VN" altLang="zh-CN" sz="3600" dirty="0" smtClean="0">
                <a:latin typeface="Arial" panose="020B0604020202020204" pitchFamily="34" charset="0"/>
              </a:rPr>
              <a:t> </a:t>
            </a:r>
            <a:endParaRPr lang="vi-VN" altLang="zh-CN" sz="3600" dirty="0" smtClean="0">
              <a:latin typeface="Arial" panose="020B0604020202020204" pitchFamily="34" charset="0"/>
            </a:endParaRPr>
          </a:p>
          <a:p>
            <a:pPr algn="ctr"/>
            <a:r>
              <a:rPr lang="en-SG" altLang="vi-VN" sz="1600" dirty="0" smtClean="0">
                <a:latin typeface="Arial" panose="020B0604020202020204" pitchFamily="34" charset="0"/>
              </a:rPr>
              <a:t>VR games App</a:t>
            </a:r>
            <a:endParaRPr lang="en-SG" altLang="vi-VN" sz="1600" dirty="0" smtClean="0">
              <a:latin typeface="Arial" panose="020B0604020202020204" pitchFamily="34" charset="0"/>
            </a:endParaRPr>
          </a:p>
        </p:txBody>
      </p:sp>
      <p:pic>
        <p:nvPicPr>
          <p:cNvPr id="13" name="44B7C0F4-79DB-4F8B-9303-0E098D69D8BE-9" descr="qt_temp"/>
          <p:cNvPicPr>
            <a:picLocks noChangeAspect="1"/>
          </p:cNvPicPr>
          <p:nvPr/>
        </p:nvPicPr>
        <p:blipFill>
          <a:blip r:embed="rId3"/>
          <a:stretch>
            <a:fillRect/>
          </a:stretch>
        </p:blipFill>
        <p:spPr>
          <a:xfrm>
            <a:off x="9385935" y="195580"/>
            <a:ext cx="1010285" cy="1010285"/>
          </a:xfrm>
          <a:prstGeom prst="rect">
            <a:avLst/>
          </a:prstGeom>
        </p:spPr>
      </p:pic>
      <p:sp>
        <p:nvSpPr>
          <p:cNvPr id="24" name="文本框 23"/>
          <p:cNvSpPr txBox="1"/>
          <p:nvPr/>
        </p:nvSpPr>
        <p:spPr>
          <a:xfrm>
            <a:off x="4832985" y="6363335"/>
            <a:ext cx="1738630" cy="368300"/>
          </a:xfrm>
          <a:prstGeom prst="rect">
            <a:avLst/>
          </a:prstGeom>
          <a:noFill/>
        </p:spPr>
        <p:txBody>
          <a:bodyPr wrap="none" rtlCol="0">
            <a:spAutoFit/>
          </a:bodyPr>
          <a:p>
            <a:r>
              <a:rPr lang="en-SG" altLang="zh-CN"/>
              <a:t>Expansion step 3</a:t>
            </a:r>
            <a:endParaRPr lang="en-SG" altLang="zh-CN"/>
          </a:p>
        </p:txBody>
      </p:sp>
      <p:pic>
        <p:nvPicPr>
          <p:cNvPr id="2" name="图片 1" descr="Android-App-Store"/>
          <p:cNvPicPr>
            <a:picLocks noChangeAspect="1"/>
          </p:cNvPicPr>
          <p:nvPr/>
        </p:nvPicPr>
        <p:blipFill>
          <a:blip r:embed="rId4"/>
          <a:stretch>
            <a:fillRect/>
          </a:stretch>
        </p:blipFill>
        <p:spPr>
          <a:xfrm>
            <a:off x="10587990" y="195580"/>
            <a:ext cx="1485265" cy="10102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264660" y="1054100"/>
            <a:ext cx="2987040" cy="144526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en-SG" altLang="zh-CN" sz="3600" dirty="0" smtClean="0">
                <a:solidFill>
                  <a:schemeClr val="tx1"/>
                </a:solidFill>
                <a:effectLst>
                  <a:outerShdw blurRad="38100" dist="19050" dir="2700000" algn="tl" rotWithShape="0">
                    <a:schemeClr val="dk1">
                      <a:alpha val="40000"/>
                    </a:schemeClr>
                  </a:outerShdw>
                </a:effectLst>
                <a:latin typeface="Arial" panose="020B0604020202020204" pitchFamily="34" charset="0"/>
              </a:rPr>
              <a:t>V</a:t>
            </a:r>
            <a:r>
              <a:rPr lang="vi-VN" altLang="zh-CN" sz="3600" dirty="0" smtClean="0">
                <a:solidFill>
                  <a:schemeClr val="tx1"/>
                </a:solidFill>
                <a:effectLst>
                  <a:outerShdw blurRad="38100" dist="19050" dir="2700000" algn="tl" rotWithShape="0">
                    <a:schemeClr val="dk1">
                      <a:alpha val="40000"/>
                    </a:schemeClr>
                  </a:outerShdw>
                </a:effectLst>
                <a:latin typeface="Arial" panose="020B0604020202020204" pitchFamily="34" charset="0"/>
              </a:rPr>
              <a:t>GAMES</a:t>
            </a:r>
            <a:endParaRPr lang="vi-VN" altLang="zh-CN" sz="3600" dirty="0" smtClean="0">
              <a:solidFill>
                <a:schemeClr val="tx1"/>
              </a:solidFill>
              <a:effectLst>
                <a:outerShdw blurRad="38100" dist="19050" dir="2700000" algn="tl" rotWithShape="0">
                  <a:schemeClr val="dk1">
                    <a:alpha val="40000"/>
                  </a:schemeClr>
                </a:outerShdw>
              </a:effectLst>
              <a:latin typeface="Arial" panose="020B0604020202020204" pitchFamily="34" charset="0"/>
            </a:endParaRPr>
          </a:p>
          <a:p>
            <a:pPr algn="ctr"/>
            <a:r>
              <a:rPr lang="en-SG" altLang="vi-VN" sz="2800" dirty="0" smtClean="0">
                <a:solidFill>
                  <a:schemeClr val="tx1"/>
                </a:solidFill>
                <a:effectLst>
                  <a:outerShdw blurRad="38100" dist="19050" dir="2700000" algn="tl" rotWithShape="0">
                    <a:schemeClr val="dk1">
                      <a:alpha val="40000"/>
                    </a:schemeClr>
                  </a:outerShdw>
                </a:effectLst>
                <a:latin typeface="Arial" panose="020B0604020202020204" pitchFamily="34" charset="0"/>
              </a:rPr>
              <a:t>VR games app</a:t>
            </a:r>
            <a:r>
              <a:rPr lang="en-SG" altLang="zh-CN" sz="2800" dirty="0" smtClean="0">
                <a:solidFill>
                  <a:schemeClr val="tx1"/>
                </a:solidFill>
                <a:effectLst>
                  <a:outerShdw blurRad="38100" dist="19050" dir="2700000" algn="tl" rotWithShape="0">
                    <a:schemeClr val="dk1">
                      <a:alpha val="40000"/>
                    </a:schemeClr>
                  </a:outerShdw>
                </a:effectLst>
                <a:latin typeface="Arial" panose="020B0604020202020204" pitchFamily="34" charset="0"/>
              </a:rPr>
              <a:t> </a:t>
            </a:r>
            <a:endParaRPr lang="en-SG" altLang="zh-CN" sz="2800" dirty="0" smtClean="0">
              <a:solidFill>
                <a:schemeClr val="tx1"/>
              </a:solidFill>
              <a:effectLst>
                <a:outerShdw blurRad="38100" dist="19050" dir="2700000" algn="tl" rotWithShape="0">
                  <a:schemeClr val="dk1">
                    <a:alpha val="40000"/>
                  </a:schemeClr>
                </a:outerShdw>
              </a:effectLst>
              <a:latin typeface="Arial" panose="020B0604020202020204" pitchFamily="34" charset="0"/>
            </a:endParaRPr>
          </a:p>
          <a:p>
            <a:pPr algn="ctr"/>
            <a:r>
              <a:rPr lang="vi-VN" altLang="zh-CN"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rPr>
              <a:t>FREE DOWNLOAD</a:t>
            </a:r>
            <a:endParaRPr lang="vi-VN" altLang="zh-CN" sz="2400" dirty="0" smtClean="0">
              <a:solidFill>
                <a:schemeClr val="tx1"/>
              </a:solidFill>
              <a:effectLst>
                <a:outerShdw blurRad="38100" dist="19050" dir="2700000" algn="tl" rotWithShape="0">
                  <a:schemeClr val="dk1">
                    <a:alpha val="40000"/>
                  </a:schemeClr>
                </a:outerShdw>
              </a:effectLst>
              <a:latin typeface="Arial" panose="020B0604020202020204" pitchFamily="34" charset="0"/>
            </a:endParaRPr>
          </a:p>
        </p:txBody>
      </p:sp>
      <p:pic>
        <p:nvPicPr>
          <p:cNvPr id="2" name="图片 1" descr="Pokemon-GO-APK-DOWNLOAD-for-Android-Latest-Version-and-PC"/>
          <p:cNvPicPr>
            <a:picLocks noChangeAspect="1"/>
          </p:cNvPicPr>
          <p:nvPr/>
        </p:nvPicPr>
        <p:blipFill>
          <a:blip r:embed="rId1"/>
          <a:stretch>
            <a:fillRect/>
          </a:stretch>
        </p:blipFill>
        <p:spPr>
          <a:xfrm>
            <a:off x="477520" y="2054225"/>
            <a:ext cx="2289175" cy="1377950"/>
          </a:xfrm>
          <a:prstGeom prst="rect">
            <a:avLst/>
          </a:prstGeom>
        </p:spPr>
      </p:pic>
      <p:pic>
        <p:nvPicPr>
          <p:cNvPr id="3" name="图片 2" descr="pokemon-go-park-machamp-gym-battle"/>
          <p:cNvPicPr>
            <a:picLocks noChangeAspect="1"/>
          </p:cNvPicPr>
          <p:nvPr/>
        </p:nvPicPr>
        <p:blipFill>
          <a:blip r:embed="rId2"/>
          <a:stretch>
            <a:fillRect/>
          </a:stretch>
        </p:blipFill>
        <p:spPr>
          <a:xfrm>
            <a:off x="477520" y="3823335"/>
            <a:ext cx="2225675" cy="1669415"/>
          </a:xfrm>
          <a:prstGeom prst="rect">
            <a:avLst/>
          </a:prstGeom>
        </p:spPr>
      </p:pic>
      <p:pic>
        <p:nvPicPr>
          <p:cNvPr id="12"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278765"/>
            <a:ext cx="2431415" cy="1384935"/>
          </a:xfrm>
          <a:prstGeom prst="rect">
            <a:avLst/>
          </a:prstGeom>
        </p:spPr>
      </p:pic>
      <p:sp>
        <p:nvSpPr>
          <p:cNvPr id="13" name="文本框 12"/>
          <p:cNvSpPr txBox="1"/>
          <p:nvPr/>
        </p:nvSpPr>
        <p:spPr>
          <a:xfrm>
            <a:off x="3100070" y="3009900"/>
            <a:ext cx="2188210" cy="1476375"/>
          </a:xfrm>
          <a:prstGeom prst="rect">
            <a:avLst/>
          </a:prstGeom>
          <a:noFill/>
        </p:spPr>
        <p:txBody>
          <a:bodyPr wrap="square" rtlCol="0">
            <a:spAutoFit/>
          </a:bodyPr>
          <a:p>
            <a:pPr algn="ctr"/>
            <a:r>
              <a:rPr lang="en-SG" altLang="zh-CN"/>
              <a:t>Our First VR game will be similar to pokemon GO, which will be ready to launch in June 2018</a:t>
            </a:r>
            <a:endParaRPr lang="en-SG" altLang="zh-CN"/>
          </a:p>
        </p:txBody>
      </p:sp>
      <p:pic>
        <p:nvPicPr>
          <p:cNvPr id="19" name="44B7C0F4-79DB-4F8B-9303-0E098D69D8BE-10" descr="qt_temp"/>
          <p:cNvPicPr>
            <a:picLocks noChangeAspect="1"/>
          </p:cNvPicPr>
          <p:nvPr/>
        </p:nvPicPr>
        <p:blipFill>
          <a:blip r:embed="rId4"/>
          <a:stretch>
            <a:fillRect/>
          </a:stretch>
        </p:blipFill>
        <p:spPr>
          <a:xfrm>
            <a:off x="9385935" y="195580"/>
            <a:ext cx="1010285" cy="1010285"/>
          </a:xfrm>
          <a:prstGeom prst="rect">
            <a:avLst/>
          </a:prstGeom>
        </p:spPr>
      </p:pic>
      <p:sp>
        <p:nvSpPr>
          <p:cNvPr id="24" name="文本框 23"/>
          <p:cNvSpPr txBox="1"/>
          <p:nvPr/>
        </p:nvSpPr>
        <p:spPr>
          <a:xfrm>
            <a:off x="5045710" y="6334125"/>
            <a:ext cx="1738630" cy="368300"/>
          </a:xfrm>
          <a:prstGeom prst="rect">
            <a:avLst/>
          </a:prstGeom>
          <a:noFill/>
        </p:spPr>
        <p:txBody>
          <a:bodyPr wrap="none" rtlCol="0">
            <a:spAutoFit/>
          </a:bodyPr>
          <a:p>
            <a:r>
              <a:rPr lang="en-SG" altLang="zh-CN"/>
              <a:t>Expansion step 3</a:t>
            </a:r>
            <a:endParaRPr lang="en-SG" altLang="zh-CN"/>
          </a:p>
        </p:txBody>
      </p:sp>
      <p:pic>
        <p:nvPicPr>
          <p:cNvPr id="4" name="图片 3" descr="Android-App-Store"/>
          <p:cNvPicPr>
            <a:picLocks noChangeAspect="1"/>
          </p:cNvPicPr>
          <p:nvPr/>
        </p:nvPicPr>
        <p:blipFill>
          <a:blip r:embed="rId5"/>
          <a:stretch>
            <a:fillRect/>
          </a:stretch>
        </p:blipFill>
        <p:spPr>
          <a:xfrm>
            <a:off x="10587990" y="195580"/>
            <a:ext cx="1485265" cy="1010285"/>
          </a:xfrm>
          <a:prstGeom prst="rect">
            <a:avLst/>
          </a:prstGeom>
        </p:spPr>
      </p:pic>
      <p:sp>
        <p:nvSpPr>
          <p:cNvPr id="5" name="文本框 4"/>
          <p:cNvSpPr txBox="1"/>
          <p:nvPr/>
        </p:nvSpPr>
        <p:spPr>
          <a:xfrm>
            <a:off x="5612130" y="3009900"/>
            <a:ext cx="2188210" cy="2584450"/>
          </a:xfrm>
          <a:prstGeom prst="rect">
            <a:avLst/>
          </a:prstGeom>
          <a:noFill/>
        </p:spPr>
        <p:txBody>
          <a:bodyPr wrap="square" rtlCol="0">
            <a:spAutoFit/>
          </a:bodyPr>
          <a:p>
            <a:pPr algn="ctr"/>
            <a:r>
              <a:rPr lang="en-SG" altLang="zh-CN"/>
              <a:t>Our First lucky game will be similar to jackpot, which members will stand to win more VGlobal Credits for shopping and others which will be ready to launch in Dec 2017</a:t>
            </a:r>
            <a:endParaRPr lang="en-SG" altLang="zh-CN"/>
          </a:p>
        </p:txBody>
      </p:sp>
      <p:pic>
        <p:nvPicPr>
          <p:cNvPr id="7" name="图片 6" descr="slot-jackpot-icon-1"/>
          <p:cNvPicPr>
            <a:picLocks noChangeAspect="1"/>
          </p:cNvPicPr>
          <p:nvPr/>
        </p:nvPicPr>
        <p:blipFill>
          <a:blip r:embed="rId6"/>
          <a:stretch>
            <a:fillRect/>
          </a:stretch>
        </p:blipFill>
        <p:spPr>
          <a:xfrm>
            <a:off x="8692515" y="2499360"/>
            <a:ext cx="2397125" cy="1845945"/>
          </a:xfrm>
          <a:prstGeom prst="rect">
            <a:avLst/>
          </a:prstGeom>
        </p:spPr>
      </p:pic>
      <p:pic>
        <p:nvPicPr>
          <p:cNvPr id="8" name="图片 7" descr="onlineslot"/>
          <p:cNvPicPr>
            <a:picLocks noChangeAspect="1"/>
          </p:cNvPicPr>
          <p:nvPr/>
        </p:nvPicPr>
        <p:blipFill>
          <a:blip r:embed="rId7"/>
          <a:stretch>
            <a:fillRect/>
          </a:stretch>
        </p:blipFill>
        <p:spPr>
          <a:xfrm>
            <a:off x="6985000" y="4219575"/>
            <a:ext cx="4950460" cy="22110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024630" y="338455"/>
            <a:ext cx="3452495" cy="175323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en-SG" altLang="zh-CN" sz="3600" dirty="0" smtClean="0">
                <a:latin typeface="Arial" panose="020B0604020202020204" pitchFamily="34" charset="0"/>
              </a:rPr>
              <a:t>V</a:t>
            </a:r>
            <a:r>
              <a:rPr lang="vi-VN" altLang="zh-CN" sz="3600" dirty="0" smtClean="0">
                <a:latin typeface="Arial" panose="020B0604020202020204" pitchFamily="34" charset="0"/>
              </a:rPr>
              <a:t>BIKES </a:t>
            </a:r>
            <a:r>
              <a:rPr lang="en-SG" altLang="vi-VN" sz="3600" dirty="0" smtClean="0">
                <a:latin typeface="Arial" panose="020B0604020202020204" pitchFamily="34" charset="0"/>
              </a:rPr>
              <a:t>app</a:t>
            </a:r>
            <a:r>
              <a:rPr lang="en-SG" altLang="zh-CN" sz="3600" dirty="0" smtClean="0">
                <a:latin typeface="Arial" panose="020B0604020202020204" pitchFamily="34" charset="0"/>
              </a:rPr>
              <a:t> </a:t>
            </a:r>
            <a:endParaRPr lang="en-SG" altLang="zh-CN" sz="3600" dirty="0" smtClean="0">
              <a:latin typeface="Arial" panose="020B0604020202020204" pitchFamily="34" charset="0"/>
            </a:endParaRPr>
          </a:p>
          <a:p>
            <a:pPr algn="ctr"/>
            <a:r>
              <a:rPr lang="vi-VN" altLang="zh-CN" sz="3600" dirty="0" smtClean="0">
                <a:latin typeface="Arial" panose="020B0604020202020204" pitchFamily="34" charset="0"/>
              </a:rPr>
              <a:t>SHARING PROGRAMME</a:t>
            </a:r>
            <a:endParaRPr lang="en-SG" altLang="zh-CN" sz="3600" dirty="0">
              <a:latin typeface="Arial" panose="020B0604020202020204" pitchFamily="34" charset="0"/>
            </a:endParaRPr>
          </a:p>
        </p:txBody>
      </p:sp>
      <p:pic>
        <p:nvPicPr>
          <p:cNvPr id="16" name="Picture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6395" y="338455"/>
            <a:ext cx="2654300" cy="1502410"/>
          </a:xfrm>
          <a:prstGeom prst="rect">
            <a:avLst/>
          </a:prstGeom>
        </p:spPr>
      </p:pic>
      <p:pic>
        <p:nvPicPr>
          <p:cNvPr id="17" name="图片 2" descr="960x0 (1)"/>
          <p:cNvPicPr>
            <a:picLocks noChangeAspect="1"/>
          </p:cNvPicPr>
          <p:nvPr/>
        </p:nvPicPr>
        <p:blipFill>
          <a:blip r:embed="rId2"/>
          <a:stretch>
            <a:fillRect/>
          </a:stretch>
        </p:blipFill>
        <p:spPr>
          <a:xfrm>
            <a:off x="470092" y="2240601"/>
            <a:ext cx="2786380" cy="1858010"/>
          </a:xfrm>
          <a:prstGeom prst="rect">
            <a:avLst/>
          </a:prstGeom>
        </p:spPr>
      </p:pic>
      <p:pic>
        <p:nvPicPr>
          <p:cNvPr id="20" name="图片 4" descr="EnvironmentBlog_antwerp"/>
          <p:cNvPicPr>
            <a:picLocks noChangeAspect="1"/>
          </p:cNvPicPr>
          <p:nvPr/>
        </p:nvPicPr>
        <p:blipFill>
          <a:blip r:embed="rId3"/>
          <a:stretch>
            <a:fillRect/>
          </a:stretch>
        </p:blipFill>
        <p:spPr>
          <a:xfrm>
            <a:off x="4715144" y="4436965"/>
            <a:ext cx="2762443" cy="1856042"/>
          </a:xfrm>
          <a:prstGeom prst="rect">
            <a:avLst/>
          </a:prstGeom>
        </p:spPr>
      </p:pic>
      <p:pic>
        <p:nvPicPr>
          <p:cNvPr id="21" name="图片 5" descr="800x-1"/>
          <p:cNvPicPr>
            <a:picLocks noChangeAspect="1"/>
          </p:cNvPicPr>
          <p:nvPr/>
        </p:nvPicPr>
        <p:blipFill>
          <a:blip r:embed="rId4"/>
          <a:stretch>
            <a:fillRect/>
          </a:stretch>
        </p:blipFill>
        <p:spPr>
          <a:xfrm>
            <a:off x="8740679" y="2240601"/>
            <a:ext cx="2883786" cy="1856042"/>
          </a:xfrm>
          <a:prstGeom prst="rect">
            <a:avLst/>
          </a:prstGeom>
        </p:spPr>
      </p:pic>
      <p:pic>
        <p:nvPicPr>
          <p:cNvPr id="22" name="图片 6" descr="220d1730-2602-4c5d-8bfe-97d4596a1dcd"/>
          <p:cNvPicPr>
            <a:picLocks noChangeAspect="1"/>
          </p:cNvPicPr>
          <p:nvPr/>
        </p:nvPicPr>
        <p:blipFill>
          <a:blip r:embed="rId5"/>
          <a:stretch>
            <a:fillRect/>
          </a:stretch>
        </p:blipFill>
        <p:spPr>
          <a:xfrm>
            <a:off x="913639" y="4545421"/>
            <a:ext cx="3103245" cy="1747520"/>
          </a:xfrm>
          <a:prstGeom prst="rect">
            <a:avLst/>
          </a:prstGeom>
        </p:spPr>
      </p:pic>
      <p:pic>
        <p:nvPicPr>
          <p:cNvPr id="23" name="图片 11" descr="020170705201239"/>
          <p:cNvPicPr>
            <a:picLocks noChangeAspect="1"/>
          </p:cNvPicPr>
          <p:nvPr/>
        </p:nvPicPr>
        <p:blipFill>
          <a:blip r:embed="rId6"/>
          <a:stretch>
            <a:fillRect/>
          </a:stretch>
        </p:blipFill>
        <p:spPr>
          <a:xfrm>
            <a:off x="8133829" y="4436735"/>
            <a:ext cx="2808576" cy="1797579"/>
          </a:xfrm>
          <a:prstGeom prst="rect">
            <a:avLst/>
          </a:prstGeom>
        </p:spPr>
      </p:pic>
      <p:pic>
        <p:nvPicPr>
          <p:cNvPr id="19" name="44B7C0F4-79DB-4F8B-9303-0E098D69D8BE-11" descr="qt_temp"/>
          <p:cNvPicPr>
            <a:picLocks noChangeAspect="1"/>
          </p:cNvPicPr>
          <p:nvPr/>
        </p:nvPicPr>
        <p:blipFill>
          <a:blip r:embed="rId7"/>
          <a:stretch>
            <a:fillRect/>
          </a:stretch>
        </p:blipFill>
        <p:spPr>
          <a:xfrm>
            <a:off x="9385935" y="195580"/>
            <a:ext cx="1010285" cy="1010285"/>
          </a:xfrm>
          <a:prstGeom prst="rect">
            <a:avLst/>
          </a:prstGeom>
        </p:spPr>
      </p:pic>
      <p:sp>
        <p:nvSpPr>
          <p:cNvPr id="24" name="文本框 23"/>
          <p:cNvSpPr txBox="1"/>
          <p:nvPr/>
        </p:nvSpPr>
        <p:spPr>
          <a:xfrm>
            <a:off x="5226685" y="6372860"/>
            <a:ext cx="1738630" cy="368300"/>
          </a:xfrm>
          <a:prstGeom prst="rect">
            <a:avLst/>
          </a:prstGeom>
          <a:noFill/>
        </p:spPr>
        <p:txBody>
          <a:bodyPr wrap="none" rtlCol="0">
            <a:spAutoFit/>
          </a:bodyPr>
          <a:p>
            <a:r>
              <a:rPr lang="en-SG" altLang="zh-CN"/>
              <a:t>Expansion step 4</a:t>
            </a:r>
            <a:endParaRPr lang="en-SG" altLang="zh-CN"/>
          </a:p>
        </p:txBody>
      </p:sp>
      <p:sp>
        <p:nvSpPr>
          <p:cNvPr id="4" name="文本框 3"/>
          <p:cNvSpPr txBox="1"/>
          <p:nvPr/>
        </p:nvSpPr>
        <p:spPr>
          <a:xfrm>
            <a:off x="3593465" y="2240915"/>
            <a:ext cx="4725670" cy="1753235"/>
          </a:xfrm>
          <a:prstGeom prst="rect">
            <a:avLst/>
          </a:prstGeom>
          <a:noFill/>
        </p:spPr>
        <p:txBody>
          <a:bodyPr wrap="square" rtlCol="0">
            <a:spAutoFit/>
          </a:bodyPr>
          <a:p>
            <a:pPr algn="ctr"/>
            <a:r>
              <a:rPr lang="en-SG" altLang="zh-CN"/>
              <a:t>VBike company will provides the latest trend in </a:t>
            </a:r>
            <a:r>
              <a:rPr lang="en-SG" altLang="zh-CN">
                <a:sym typeface="+mn-ea"/>
              </a:rPr>
              <a:t>travel solution especially in </a:t>
            </a:r>
            <a:r>
              <a:rPr lang="en-SG" altLang="zh-CN"/>
              <a:t>heavy populated cities with short range (2-4km) travel needs. </a:t>
            </a:r>
            <a:endParaRPr lang="en-SG" altLang="zh-CN"/>
          </a:p>
          <a:p>
            <a:pPr algn="ctr"/>
            <a:r>
              <a:rPr lang="en-SG" altLang="zh-CN"/>
              <a:t>It is a great proven success business models around the world especially when Mobikes announces 600mn investment received.</a:t>
            </a:r>
            <a:endParaRPr lang="en-SG" altLang="zh-CN"/>
          </a:p>
        </p:txBody>
      </p:sp>
      <p:pic>
        <p:nvPicPr>
          <p:cNvPr id="5" name="图片 4" descr="Android-App-Store"/>
          <p:cNvPicPr>
            <a:picLocks noChangeAspect="1"/>
          </p:cNvPicPr>
          <p:nvPr/>
        </p:nvPicPr>
        <p:blipFill>
          <a:blip r:embed="rId8"/>
          <a:stretch>
            <a:fillRect/>
          </a:stretch>
        </p:blipFill>
        <p:spPr>
          <a:xfrm>
            <a:off x="10587990" y="195580"/>
            <a:ext cx="1485265" cy="10102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29380" y="2811780"/>
            <a:ext cx="4200525" cy="3649345"/>
          </a:xfrm>
        </p:spPr>
        <p:txBody>
          <a:bodyPr>
            <a:noAutofit/>
          </a:bodyPr>
          <a:lstStyle/>
          <a:p>
            <a:r>
              <a:rPr lang="en-US" sz="2000" dirty="0">
                <a:latin typeface="Arial" panose="020B0604020202020204" pitchFamily="34" charset="0"/>
                <a:ea typeface="Arial" panose="020B0604020202020204" pitchFamily="34" charset="0"/>
                <a:cs typeface="Arial" panose="020B0604020202020204" pitchFamily="34" charset="0"/>
              </a:rPr>
              <a:t>While the potential scale of these businesses has no doubt helped to attract investment to the tune of hundreds of millions of dollars, </a:t>
            </a:r>
            <a:endParaRPr lang="en-US" sz="2000" dirty="0">
              <a:latin typeface="Arial" panose="020B0604020202020204" pitchFamily="34" charset="0"/>
              <a:ea typeface="Arial" panose="020B0604020202020204" pitchFamily="34" charset="0"/>
              <a:cs typeface="Arial" panose="020B0604020202020204" pitchFamily="34" charset="0"/>
            </a:endParaRPr>
          </a:p>
          <a:p>
            <a:pPr algn="just"/>
            <a:r>
              <a:rPr lang="en-US" sz="2000" dirty="0">
                <a:latin typeface="Arial" panose="020B0604020202020204" pitchFamily="34" charset="0"/>
                <a:ea typeface="Arial" panose="020B0604020202020204" pitchFamily="34" charset="0"/>
                <a:cs typeface="Arial" panose="020B0604020202020204" pitchFamily="34" charset="0"/>
              </a:rPr>
              <a:t>the real selling point for these investors is gaining access to millions of tech-savvy customers. </a:t>
            </a:r>
            <a:r>
              <a:rPr lang="en-SG" altLang="en-US" sz="2000" dirty="0">
                <a:latin typeface="Arial" panose="020B0604020202020204" pitchFamily="34" charset="0"/>
                <a:ea typeface="Arial" panose="020B0604020202020204" pitchFamily="34" charset="0"/>
                <a:cs typeface="Arial" panose="020B0604020202020204" pitchFamily="34" charset="0"/>
              </a:rPr>
              <a:t>Thus, gaining the BIG DATA.</a:t>
            </a:r>
            <a:endParaRPr lang="en-SG" altLang="zh-CN" sz="2000" dirty="0">
              <a:latin typeface="Arial" panose="020B0604020202020204" pitchFamily="34" charset="0"/>
              <a:ea typeface="Arial" panose="020B0604020202020204" pitchFamily="34" charset="0"/>
              <a:cs typeface="Arial" panose="020B0604020202020204" pitchFamily="34" charset="0"/>
            </a:endParaRPr>
          </a:p>
        </p:txBody>
      </p:sp>
      <p:pic>
        <p:nvPicPr>
          <p:cNvPr id="16" name="Picture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5925" y="338455"/>
            <a:ext cx="3096895" cy="1753235"/>
          </a:xfrm>
          <a:prstGeom prst="rect">
            <a:avLst/>
          </a:prstGeom>
        </p:spPr>
      </p:pic>
      <p:sp>
        <p:nvSpPr>
          <p:cNvPr id="2" name="Rectangle 14"/>
          <p:cNvSpPr/>
          <p:nvPr/>
        </p:nvSpPr>
        <p:spPr>
          <a:xfrm>
            <a:off x="4024630" y="338455"/>
            <a:ext cx="3452495" cy="1753235"/>
          </a:xfrm>
          <a:prstGeom prst="rect">
            <a:avLst/>
          </a:prstGeom>
        </p:spPr>
        <p:style>
          <a:lnRef idx="1">
            <a:schemeClr val="dk1"/>
          </a:lnRef>
          <a:fillRef idx="2">
            <a:schemeClr val="dk1"/>
          </a:fillRef>
          <a:effectRef idx="1">
            <a:schemeClr val="dk1"/>
          </a:effectRef>
          <a:fontRef idx="minor">
            <a:schemeClr val="dk1"/>
          </a:fontRef>
        </p:style>
        <p:txBody>
          <a:bodyPr wrap="square">
            <a:spAutoFit/>
          </a:bodyPr>
          <a:p>
            <a:pPr algn="ctr"/>
            <a:r>
              <a:rPr lang="en-SG" altLang="zh-CN" sz="3600" dirty="0" smtClean="0">
                <a:latin typeface="Arial" panose="020B0604020202020204" pitchFamily="34" charset="0"/>
              </a:rPr>
              <a:t>V</a:t>
            </a:r>
            <a:r>
              <a:rPr lang="vi-VN" altLang="zh-CN" sz="3600" dirty="0" smtClean="0">
                <a:latin typeface="Arial" panose="020B0604020202020204" pitchFamily="34" charset="0"/>
              </a:rPr>
              <a:t>BIKES </a:t>
            </a:r>
            <a:r>
              <a:rPr lang="en-SG" altLang="vi-VN" sz="3600" dirty="0" smtClean="0">
                <a:latin typeface="Arial" panose="020B0604020202020204" pitchFamily="34" charset="0"/>
              </a:rPr>
              <a:t>app</a:t>
            </a:r>
            <a:r>
              <a:rPr lang="en-SG" altLang="zh-CN" sz="3600" dirty="0" smtClean="0">
                <a:latin typeface="Arial" panose="020B0604020202020204" pitchFamily="34" charset="0"/>
              </a:rPr>
              <a:t> </a:t>
            </a:r>
            <a:endParaRPr lang="en-SG" altLang="zh-CN" sz="3600" dirty="0" smtClean="0">
              <a:latin typeface="Arial" panose="020B0604020202020204" pitchFamily="34" charset="0"/>
            </a:endParaRPr>
          </a:p>
          <a:p>
            <a:pPr algn="ctr"/>
            <a:r>
              <a:rPr lang="vi-VN" altLang="zh-CN" sz="3600" dirty="0" smtClean="0">
                <a:latin typeface="Arial" panose="020B0604020202020204" pitchFamily="34" charset="0"/>
              </a:rPr>
              <a:t>SHARING PROGRAMME</a:t>
            </a:r>
            <a:endParaRPr lang="en-SG" altLang="zh-CN" sz="3600" dirty="0">
              <a:latin typeface="Arial" panose="020B0604020202020204" pitchFamily="34" charset="0"/>
            </a:endParaRPr>
          </a:p>
        </p:txBody>
      </p:sp>
      <p:pic>
        <p:nvPicPr>
          <p:cNvPr id="12" name="图片 11" descr="c08JBfBB"/>
          <p:cNvPicPr>
            <a:picLocks noChangeAspect="1"/>
          </p:cNvPicPr>
          <p:nvPr/>
        </p:nvPicPr>
        <p:blipFill>
          <a:blip r:embed="rId2"/>
          <a:stretch>
            <a:fillRect/>
          </a:stretch>
        </p:blipFill>
        <p:spPr>
          <a:xfrm>
            <a:off x="9311005" y="2397125"/>
            <a:ext cx="553720" cy="553720"/>
          </a:xfrm>
          <a:prstGeom prst="rect">
            <a:avLst/>
          </a:prstGeom>
        </p:spPr>
      </p:pic>
      <p:pic>
        <p:nvPicPr>
          <p:cNvPr id="13" name="图片 12" descr="nztavdndrlunjgdd68yr"/>
          <p:cNvPicPr>
            <a:picLocks noChangeAspect="1"/>
          </p:cNvPicPr>
          <p:nvPr/>
        </p:nvPicPr>
        <p:blipFill>
          <a:blip r:embed="rId3"/>
          <a:stretch>
            <a:fillRect/>
          </a:stretch>
        </p:blipFill>
        <p:spPr>
          <a:xfrm>
            <a:off x="8758555" y="2398395"/>
            <a:ext cx="552450" cy="552450"/>
          </a:xfrm>
          <a:prstGeom prst="rect">
            <a:avLst/>
          </a:prstGeom>
        </p:spPr>
      </p:pic>
      <p:sp>
        <p:nvSpPr>
          <p:cNvPr id="14" name="文本框 13"/>
          <p:cNvSpPr txBox="1"/>
          <p:nvPr/>
        </p:nvSpPr>
        <p:spPr>
          <a:xfrm>
            <a:off x="2219960" y="2397125"/>
            <a:ext cx="6538595" cy="553085"/>
          </a:xfrm>
          <a:prstGeom prst="rect">
            <a:avLst/>
          </a:prstGeom>
          <a:solidFill>
            <a:schemeClr val="accent6"/>
          </a:solidFill>
        </p:spPr>
        <p:txBody>
          <a:bodyPr wrap="none" rtlCol="0">
            <a:spAutoFit/>
          </a:bodyPr>
          <a:p>
            <a:pPr algn="l" fontAlgn="auto"/>
            <a:r>
              <a:rPr lang="zh-CN" altLang="en-US">
                <a:solidFill>
                  <a:schemeClr val="tx1"/>
                </a:solidFill>
                <a:effectLst>
                  <a:outerShdw blurRad="38100" dist="19050" dir="2700000" algn="tl" rotWithShape="0">
                    <a:schemeClr val="dk1">
                      <a:alpha val="40000"/>
                    </a:schemeClr>
                  </a:outerShdw>
                </a:effectLst>
                <a:latin typeface="Arial" panose="020B0604020202020204" pitchFamily="34" charset="0"/>
                <a:ea typeface="Arial" panose="020B0604020202020204" pitchFamily="34" charset="0"/>
                <a:cs typeface="Arial" panose="020B0604020202020204" pitchFamily="34" charset="0"/>
                <a:sym typeface="+mn-ea"/>
              </a:rPr>
              <a:t>China's Mobike raises $600 mn to fund bike-sharing expansion</a:t>
            </a:r>
            <a:endParaRPr lang="zh-CN" altLang="en-US" noProof="1">
              <a:solidFill>
                <a:schemeClr val="tx1"/>
              </a:solidFill>
              <a:effectLst>
                <a:outerShdw blurRad="38100" dist="19050" dir="2700000" algn="tl" rotWithShape="0">
                  <a:schemeClr val="dk1">
                    <a:alpha val="40000"/>
                  </a:schemeClr>
                </a:outerShdw>
              </a:effectLst>
              <a:latin typeface="Arial" panose="020B0604020202020204" pitchFamily="34" charset="0"/>
              <a:ea typeface="Arial" panose="020B0604020202020204" pitchFamily="34" charset="0"/>
              <a:cs typeface="Arial" panose="020B0604020202020204" pitchFamily="34" charset="0"/>
              <a:sym typeface="+mn-ea"/>
            </a:endParaRPr>
          </a:p>
          <a:p>
            <a:pPr marL="0" indent="0" algn="l" fontAlgn="auto">
              <a:buNone/>
            </a:pPr>
            <a:r>
              <a:rPr lang="en-US" altLang="zh-CN" sz="1200" dirty="0">
                <a:solidFill>
                  <a:schemeClr val="tx1"/>
                </a:solidFill>
                <a:effectLst>
                  <a:outerShdw blurRad="38100" dist="19050" dir="2700000" algn="tl" rotWithShape="0">
                    <a:schemeClr val="dk1">
                      <a:alpha val="40000"/>
                    </a:schemeClr>
                  </a:outerShdw>
                </a:effectLst>
                <a:latin typeface="Arial" panose="020B0604020202020204" pitchFamily="34" charset="0"/>
                <a:ea typeface="Arial" panose="020B0604020202020204" pitchFamily="34" charset="0"/>
                <a:cs typeface="Arial" panose="020B0604020202020204" pitchFamily="34" charset="0"/>
                <a:sym typeface="+mn-ea"/>
              </a:rPr>
              <a:t>(AFP News, 16/6/2017)</a:t>
            </a:r>
            <a:endParaRPr lang="en-US" altLang="zh-CN" sz="1200" dirty="0">
              <a:solidFill>
                <a:schemeClr val="tx1"/>
              </a:solidFill>
              <a:effectLst>
                <a:outerShdw blurRad="38100" dist="19050" dir="2700000" algn="tl" rotWithShape="0">
                  <a:schemeClr val="dk1">
                    <a:alpha val="40000"/>
                  </a:schemeClr>
                </a:outerShdw>
              </a:effectLst>
              <a:latin typeface="Arial" panose="020B0604020202020204" pitchFamily="34" charset="0"/>
              <a:ea typeface="Arial" panose="020B0604020202020204" pitchFamily="34" charset="0"/>
              <a:cs typeface="Arial" panose="020B0604020202020204" pitchFamily="34" charset="0"/>
              <a:sym typeface="+mn-ea"/>
            </a:endParaRPr>
          </a:p>
        </p:txBody>
      </p:sp>
      <p:pic>
        <p:nvPicPr>
          <p:cNvPr id="17" name="图片 16" descr="Big-Data-Analytics-and-Data-Mining-gallery-900x600"/>
          <p:cNvPicPr>
            <a:picLocks noChangeAspect="1"/>
          </p:cNvPicPr>
          <p:nvPr/>
        </p:nvPicPr>
        <p:blipFill>
          <a:blip r:embed="rId4"/>
          <a:stretch>
            <a:fillRect/>
          </a:stretch>
        </p:blipFill>
        <p:spPr>
          <a:xfrm>
            <a:off x="276860" y="3510915"/>
            <a:ext cx="3375660" cy="2251075"/>
          </a:xfrm>
          <a:prstGeom prst="rect">
            <a:avLst/>
          </a:prstGeom>
        </p:spPr>
      </p:pic>
      <p:pic>
        <p:nvPicPr>
          <p:cNvPr id="18" name="图片 17" descr="solutionsenterpdata_11"/>
          <p:cNvPicPr>
            <a:picLocks noChangeAspect="1"/>
          </p:cNvPicPr>
          <p:nvPr/>
        </p:nvPicPr>
        <p:blipFill>
          <a:blip r:embed="rId5"/>
          <a:stretch>
            <a:fillRect/>
          </a:stretch>
        </p:blipFill>
        <p:spPr>
          <a:xfrm>
            <a:off x="8502015" y="3456305"/>
            <a:ext cx="3409315" cy="2359660"/>
          </a:xfrm>
          <a:prstGeom prst="rect">
            <a:avLst/>
          </a:prstGeom>
        </p:spPr>
      </p:pic>
      <p:pic>
        <p:nvPicPr>
          <p:cNvPr id="19" name="44B7C0F4-79DB-4F8B-9303-0E098D69D8BE-12" descr="qt_temp"/>
          <p:cNvPicPr>
            <a:picLocks noChangeAspect="1"/>
          </p:cNvPicPr>
          <p:nvPr/>
        </p:nvPicPr>
        <p:blipFill>
          <a:blip r:embed="rId6"/>
          <a:stretch>
            <a:fillRect/>
          </a:stretch>
        </p:blipFill>
        <p:spPr>
          <a:xfrm>
            <a:off x="9385935" y="195580"/>
            <a:ext cx="1010285" cy="1010285"/>
          </a:xfrm>
          <a:prstGeom prst="rect">
            <a:avLst/>
          </a:prstGeom>
        </p:spPr>
      </p:pic>
      <p:sp>
        <p:nvSpPr>
          <p:cNvPr id="24" name="文本框 23"/>
          <p:cNvSpPr txBox="1"/>
          <p:nvPr/>
        </p:nvSpPr>
        <p:spPr>
          <a:xfrm>
            <a:off x="5226685" y="6372860"/>
            <a:ext cx="1738630" cy="368300"/>
          </a:xfrm>
          <a:prstGeom prst="rect">
            <a:avLst/>
          </a:prstGeom>
          <a:noFill/>
        </p:spPr>
        <p:txBody>
          <a:bodyPr wrap="none" rtlCol="0">
            <a:spAutoFit/>
          </a:bodyPr>
          <a:p>
            <a:r>
              <a:rPr lang="en-SG" altLang="zh-CN"/>
              <a:t>Expansion step 4</a:t>
            </a:r>
            <a:endParaRPr lang="en-SG" altLang="zh-CN"/>
          </a:p>
        </p:txBody>
      </p:sp>
      <p:pic>
        <p:nvPicPr>
          <p:cNvPr id="20" name="图片 19" descr="Android-App-Store"/>
          <p:cNvPicPr>
            <a:picLocks noChangeAspect="1"/>
          </p:cNvPicPr>
          <p:nvPr/>
        </p:nvPicPr>
        <p:blipFill>
          <a:blip r:embed="rId7"/>
          <a:stretch>
            <a:fillRect/>
          </a:stretch>
        </p:blipFill>
        <p:spPr>
          <a:xfrm>
            <a:off x="10587990" y="195580"/>
            <a:ext cx="1485265" cy="10102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92880" y="288925"/>
            <a:ext cx="3300730" cy="1868170"/>
          </a:xfrm>
          <a:prstGeom prst="rect">
            <a:avLst/>
          </a:prstGeom>
        </p:spPr>
      </p:pic>
      <p:sp>
        <p:nvSpPr>
          <p:cNvPr id="2" name="文本框 1"/>
          <p:cNvSpPr txBox="1"/>
          <p:nvPr/>
        </p:nvSpPr>
        <p:spPr>
          <a:xfrm>
            <a:off x="2334260" y="2791460"/>
            <a:ext cx="7388860" cy="2399665"/>
          </a:xfrm>
          <a:prstGeom prst="rect">
            <a:avLst/>
          </a:prstGeom>
          <a:solidFill>
            <a:schemeClr val="accent2">
              <a:lumMod val="40000"/>
              <a:lumOff val="60000"/>
            </a:schemeClr>
          </a:solidFill>
        </p:spPr>
        <p:txBody>
          <a:bodyPr wrap="square" rtlCol="0">
            <a:spAutoFit/>
          </a:bodyPr>
          <a:p>
            <a:pPr algn="l"/>
            <a:r>
              <a:rPr lang="zh-CN" altLang="en-US" sz="4000">
                <a:solidFill>
                  <a:schemeClr val="tx1"/>
                </a:solidFill>
                <a:effectLst>
                  <a:outerShdw blurRad="38100" dist="19050" dir="2700000" algn="tl" rotWithShape="0">
                    <a:schemeClr val="dk1">
                      <a:alpha val="40000"/>
                    </a:schemeClr>
                  </a:outerShdw>
                </a:effectLst>
              </a:rPr>
              <a:t>Bike-Sharing Grows Up: New Revenue Models Turn a Nice Idea into Good Business</a:t>
            </a:r>
            <a:endParaRPr lang="zh-CN" altLang="en-US" sz="4000">
              <a:solidFill>
                <a:schemeClr val="tx1"/>
              </a:solidFill>
              <a:effectLst>
                <a:outerShdw blurRad="38100" dist="19050" dir="2700000" algn="tl" rotWithShape="0">
                  <a:schemeClr val="dk1">
                    <a:alpha val="40000"/>
                  </a:schemeClr>
                </a:outerShdw>
              </a:effectLst>
            </a:endParaRPr>
          </a:p>
          <a:p>
            <a:pPr algn="l"/>
            <a:r>
              <a:rPr lang="zh-CN" altLang="en-US" sz="1200" i="1">
                <a:sym typeface="+mn-ea"/>
              </a:rPr>
              <a:t>AUG 22, 2011 @ 01:54 PM 16,150 2 FREE Issues of Forbes</a:t>
            </a:r>
            <a:endParaRPr lang="zh-CN" altLang="en-US" sz="1200" i="1">
              <a:sym typeface="+mn-ea"/>
            </a:endParaRPr>
          </a:p>
          <a:p>
            <a:pPr algn="l"/>
            <a:endParaRPr lang="zh-CN" altLang="en-US">
              <a:solidFill>
                <a:schemeClr val="tx1"/>
              </a:solidFill>
              <a:effectLst>
                <a:outerShdw blurRad="38100" dist="19050" dir="2700000" algn="tl" rotWithShape="0">
                  <a:schemeClr val="dk1">
                    <a:alpha val="40000"/>
                  </a:schemeClr>
                </a:outerShdw>
              </a:effectLst>
            </a:endParaRPr>
          </a:p>
        </p:txBody>
      </p:sp>
      <p:pic>
        <p:nvPicPr>
          <p:cNvPr id="13" name="图片 12" descr="download (4)"/>
          <p:cNvPicPr>
            <a:picLocks noChangeAspect="1"/>
          </p:cNvPicPr>
          <p:nvPr/>
        </p:nvPicPr>
        <p:blipFill>
          <a:blip r:embed="rId2"/>
          <a:stretch>
            <a:fillRect/>
          </a:stretch>
        </p:blipFill>
        <p:spPr>
          <a:xfrm>
            <a:off x="7293610" y="4080510"/>
            <a:ext cx="1740535" cy="843280"/>
          </a:xfrm>
          <a:prstGeom prst="rect">
            <a:avLst/>
          </a:prstGeom>
        </p:spPr>
      </p:pic>
      <p:pic>
        <p:nvPicPr>
          <p:cNvPr id="19" name="44B7C0F4-79DB-4F8B-9303-0E098D69D8BE-13" descr="qt_temp"/>
          <p:cNvPicPr>
            <a:picLocks noChangeAspect="1"/>
          </p:cNvPicPr>
          <p:nvPr/>
        </p:nvPicPr>
        <p:blipFill>
          <a:blip r:embed="rId3"/>
          <a:stretch>
            <a:fillRect/>
          </a:stretch>
        </p:blipFill>
        <p:spPr>
          <a:xfrm>
            <a:off x="9385935" y="195580"/>
            <a:ext cx="1010285" cy="1010285"/>
          </a:xfrm>
          <a:prstGeom prst="rect">
            <a:avLst/>
          </a:prstGeom>
        </p:spPr>
      </p:pic>
      <p:pic>
        <p:nvPicPr>
          <p:cNvPr id="14" name="图片 13" descr="Android-App-Store"/>
          <p:cNvPicPr>
            <a:picLocks noChangeAspect="1"/>
          </p:cNvPicPr>
          <p:nvPr/>
        </p:nvPicPr>
        <p:blipFill>
          <a:blip r:embed="rId4"/>
          <a:stretch>
            <a:fillRect/>
          </a:stretch>
        </p:blipFill>
        <p:spPr>
          <a:xfrm>
            <a:off x="10587990" y="195580"/>
            <a:ext cx="1485265" cy="1010285"/>
          </a:xfrm>
          <a:prstGeom prst="rect">
            <a:avLst/>
          </a:prstGeom>
        </p:spPr>
      </p:pic>
      <p:sp>
        <p:nvSpPr>
          <p:cNvPr id="24" name="文本框 23"/>
          <p:cNvSpPr txBox="1"/>
          <p:nvPr/>
        </p:nvSpPr>
        <p:spPr>
          <a:xfrm>
            <a:off x="5226685" y="6372860"/>
            <a:ext cx="1738630" cy="368300"/>
          </a:xfrm>
          <a:prstGeom prst="rect">
            <a:avLst/>
          </a:prstGeom>
          <a:noFill/>
        </p:spPr>
        <p:txBody>
          <a:bodyPr wrap="none" rtlCol="0">
            <a:spAutoFit/>
          </a:bodyPr>
          <a:p>
            <a:r>
              <a:rPr lang="en-SG" altLang="zh-CN"/>
              <a:t>Expansion step 4</a:t>
            </a:r>
            <a:endParaRPr lang="en-SG"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5315" y="2274570"/>
            <a:ext cx="6861810" cy="3896360"/>
          </a:xfrm>
        </p:spPr>
        <p:txBody>
          <a:bodyPr>
            <a:noAutofit/>
          </a:bodyPr>
          <a:lstStyle/>
          <a:p>
            <a:r>
              <a:rPr lang="en-US" sz="2000" b="1" dirty="0">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Arial" panose="020B0604020202020204" pitchFamily="34" charset="0"/>
              </a:rPr>
              <a:t>Focus more on Advertising! Why?</a:t>
            </a:r>
            <a:endParaRPr lang="en-US" sz="2000" b="1" dirty="0">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Arial" panose="020B0604020202020204" pitchFamily="34" charset="0"/>
            </a:endParaRPr>
          </a:p>
          <a:p>
            <a:pPr>
              <a:buFont typeface="Wingdings" panose="05000000000000000000" pitchFamily="2" charset="2"/>
              <a:buChar char="Ø"/>
            </a:pPr>
            <a:r>
              <a:rPr lang="en-US" sz="2000" dirty="0">
                <a:latin typeface="Arial" panose="020B0604020202020204" pitchFamily="34" charset="0"/>
                <a:ea typeface="Arial" panose="020B0604020202020204" pitchFamily="34" charset="0"/>
                <a:cs typeface="Arial" panose="020B0604020202020204" pitchFamily="34" charset="0"/>
              </a:rPr>
              <a:t>Income from advertising is 5 times higher than bike rental</a:t>
            </a:r>
            <a:endParaRPr lang="en-US" sz="2000" dirty="0">
              <a:latin typeface="Arial" panose="020B0604020202020204" pitchFamily="34" charset="0"/>
              <a:ea typeface="Arial" panose="020B0604020202020204" pitchFamily="34" charset="0"/>
              <a:cs typeface="Arial" panose="020B0604020202020204" pitchFamily="34" charset="0"/>
            </a:endParaRPr>
          </a:p>
          <a:p>
            <a:pPr>
              <a:buFont typeface="Wingdings" panose="05000000000000000000" pitchFamily="2" charset="2"/>
              <a:buChar char="Ø"/>
            </a:pPr>
            <a:r>
              <a:rPr lang="en-US" sz="2000" dirty="0">
                <a:latin typeface="Arial" panose="020B0604020202020204" pitchFamily="34" charset="0"/>
                <a:ea typeface="Arial" panose="020B0604020202020204" pitchFamily="34" charset="0"/>
                <a:cs typeface="Arial" panose="020B0604020202020204" pitchFamily="34" charset="0"/>
              </a:rPr>
              <a:t>To get people attracted</a:t>
            </a:r>
            <a:endParaRPr lang="en-US" sz="2000" dirty="0">
              <a:latin typeface="Arial" panose="020B0604020202020204" pitchFamily="34" charset="0"/>
              <a:ea typeface="Arial" panose="020B0604020202020204" pitchFamily="34" charset="0"/>
              <a:cs typeface="Arial" panose="020B0604020202020204" pitchFamily="34" charset="0"/>
            </a:endParaRPr>
          </a:p>
          <a:p>
            <a:pPr marL="0" indent="0">
              <a:buNone/>
            </a:pPr>
            <a:endParaRPr lang="en-US" sz="2000" dirty="0" smtClean="0">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Arial" panose="020B0604020202020204" pitchFamily="34" charset="0"/>
            </a:endParaRPr>
          </a:p>
          <a:p>
            <a:r>
              <a:rPr lang="en-US" sz="2000" dirty="0" err="1" smtClean="0">
                <a:latin typeface="Arial" panose="020B0604020202020204" pitchFamily="34" charset="0"/>
                <a:ea typeface="Arial" panose="020B0604020202020204" pitchFamily="34" charset="0"/>
                <a:cs typeface="Arial" panose="020B0604020202020204" pitchFamily="34" charset="0"/>
              </a:rPr>
              <a:t>Ofo</a:t>
            </a:r>
            <a:r>
              <a:rPr lang="en-US" sz="2000" dirty="0" smtClean="0">
                <a:latin typeface="Arial" panose="020B0604020202020204" pitchFamily="34" charset="0"/>
                <a:ea typeface="Arial" panose="020B0604020202020204" pitchFamily="34" charset="0"/>
                <a:cs typeface="Arial" panose="020B0604020202020204" pitchFamily="34" charset="0"/>
              </a:rPr>
              <a:t> </a:t>
            </a:r>
            <a:r>
              <a:rPr lang="en-US" sz="2000" dirty="0">
                <a:latin typeface="Arial" panose="020B0604020202020204" pitchFamily="34" charset="0"/>
                <a:ea typeface="Arial" panose="020B0604020202020204" pitchFamily="34" charset="0"/>
                <a:cs typeface="Arial" panose="020B0604020202020204" pitchFamily="34" charset="0"/>
              </a:rPr>
              <a:t>and </a:t>
            </a:r>
            <a:r>
              <a:rPr lang="en-US" sz="2000" dirty="0" err="1">
                <a:latin typeface="Arial" panose="020B0604020202020204" pitchFamily="34" charset="0"/>
                <a:ea typeface="Arial" panose="020B0604020202020204" pitchFamily="34" charset="0"/>
                <a:cs typeface="Arial" panose="020B0604020202020204" pitchFamily="34" charset="0"/>
              </a:rPr>
              <a:t>Mobike</a:t>
            </a:r>
            <a:r>
              <a:rPr lang="en-US" sz="2000" dirty="0">
                <a:latin typeface="Arial" panose="020B0604020202020204" pitchFamily="34" charset="0"/>
                <a:ea typeface="Arial" panose="020B0604020202020204" pitchFamily="34" charset="0"/>
                <a:cs typeface="Arial" panose="020B0604020202020204" pitchFamily="34" charset="0"/>
              </a:rPr>
              <a:t> are the most successful of the bike-sharing companies to date and are now valued at more than $1 billion. </a:t>
            </a:r>
            <a:endParaRPr lang="en-US" sz="2000" dirty="0">
              <a:latin typeface="Arial" panose="020B0604020202020204" pitchFamily="34" charset="0"/>
              <a:ea typeface="Arial" panose="020B0604020202020204" pitchFamily="34" charset="0"/>
              <a:cs typeface="Arial" panose="020B0604020202020204" pitchFamily="34" charset="0"/>
            </a:endParaRPr>
          </a:p>
          <a:p>
            <a:r>
              <a:rPr lang="en-SG" altLang="en-US" sz="2000" dirty="0">
                <a:latin typeface="Arial" panose="020B0604020202020204" pitchFamily="34" charset="0"/>
                <a:ea typeface="Arial" panose="020B0604020202020204" pitchFamily="34" charset="0"/>
                <a:cs typeface="Arial" panose="020B0604020202020204" pitchFamily="34" charset="0"/>
              </a:rPr>
              <a:t>To be launch in Jan 2018</a:t>
            </a:r>
            <a:endParaRPr lang="en-SG" altLang="en-US" sz="2000" dirty="0" smtClean="0">
              <a:latin typeface="Arial" panose="020B0604020202020204" pitchFamily="34" charset="0"/>
              <a:ea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ea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3710" y="189230"/>
            <a:ext cx="2585720" cy="1463675"/>
          </a:xfrm>
          <a:prstGeom prst="rect">
            <a:avLst/>
          </a:prstGeom>
        </p:spPr>
      </p:pic>
      <p:sp>
        <p:nvSpPr>
          <p:cNvPr id="2" name="Rectangle 14"/>
          <p:cNvSpPr/>
          <p:nvPr/>
        </p:nvSpPr>
        <p:spPr>
          <a:xfrm>
            <a:off x="4024630" y="338455"/>
            <a:ext cx="3452495" cy="1753235"/>
          </a:xfrm>
          <a:prstGeom prst="rect">
            <a:avLst/>
          </a:prstGeom>
        </p:spPr>
        <p:style>
          <a:lnRef idx="1">
            <a:schemeClr val="dk1"/>
          </a:lnRef>
          <a:fillRef idx="2">
            <a:schemeClr val="dk1"/>
          </a:fillRef>
          <a:effectRef idx="1">
            <a:schemeClr val="dk1"/>
          </a:effectRef>
          <a:fontRef idx="minor">
            <a:schemeClr val="dk1"/>
          </a:fontRef>
        </p:style>
        <p:txBody>
          <a:bodyPr wrap="square">
            <a:spAutoFit/>
          </a:bodyPr>
          <a:p>
            <a:pPr algn="ctr"/>
            <a:r>
              <a:rPr lang="en-SG" altLang="zh-CN" sz="3600" dirty="0" smtClean="0">
                <a:latin typeface="Arial" panose="020B0604020202020204" pitchFamily="34" charset="0"/>
              </a:rPr>
              <a:t>V</a:t>
            </a:r>
            <a:r>
              <a:rPr lang="vi-VN" altLang="zh-CN" sz="3600" dirty="0" smtClean="0">
                <a:latin typeface="Arial" panose="020B0604020202020204" pitchFamily="34" charset="0"/>
              </a:rPr>
              <a:t>BIKES </a:t>
            </a:r>
            <a:r>
              <a:rPr lang="en-SG" altLang="vi-VN" sz="3600" dirty="0" smtClean="0">
                <a:latin typeface="Arial" panose="020B0604020202020204" pitchFamily="34" charset="0"/>
              </a:rPr>
              <a:t>app</a:t>
            </a:r>
            <a:r>
              <a:rPr lang="en-SG" altLang="zh-CN" sz="3600" dirty="0" smtClean="0">
                <a:latin typeface="Arial" panose="020B0604020202020204" pitchFamily="34" charset="0"/>
              </a:rPr>
              <a:t> </a:t>
            </a:r>
            <a:endParaRPr lang="en-SG" altLang="zh-CN" sz="3600" dirty="0" smtClean="0">
              <a:latin typeface="Arial" panose="020B0604020202020204" pitchFamily="34" charset="0"/>
            </a:endParaRPr>
          </a:p>
          <a:p>
            <a:pPr algn="ctr"/>
            <a:r>
              <a:rPr lang="vi-VN" altLang="zh-CN" sz="3600" dirty="0" smtClean="0">
                <a:latin typeface="Arial" panose="020B0604020202020204" pitchFamily="34" charset="0"/>
              </a:rPr>
              <a:t>SHARING PROGRAMME</a:t>
            </a:r>
            <a:endParaRPr lang="en-SG" altLang="zh-CN" sz="3600" dirty="0">
              <a:latin typeface="Arial" panose="020B0604020202020204" pitchFamily="34" charset="0"/>
            </a:endParaRPr>
          </a:p>
        </p:txBody>
      </p:sp>
      <p:pic>
        <p:nvPicPr>
          <p:cNvPr id="5" name="图片 4" descr="Android-App-Store"/>
          <p:cNvPicPr>
            <a:picLocks noChangeAspect="1"/>
          </p:cNvPicPr>
          <p:nvPr/>
        </p:nvPicPr>
        <p:blipFill>
          <a:blip r:embed="rId2"/>
          <a:stretch>
            <a:fillRect/>
          </a:stretch>
        </p:blipFill>
        <p:spPr>
          <a:xfrm>
            <a:off x="10587990" y="195580"/>
            <a:ext cx="1485265" cy="1010285"/>
          </a:xfrm>
          <a:prstGeom prst="rect">
            <a:avLst/>
          </a:prstGeom>
        </p:spPr>
      </p:pic>
      <p:pic>
        <p:nvPicPr>
          <p:cNvPr id="19" name="44B7C0F4-79DB-4F8B-9303-0E098D69D8BE-14" descr="qt_temp"/>
          <p:cNvPicPr>
            <a:picLocks noChangeAspect="1"/>
          </p:cNvPicPr>
          <p:nvPr/>
        </p:nvPicPr>
        <p:blipFill>
          <a:blip r:embed="rId3"/>
          <a:stretch>
            <a:fillRect/>
          </a:stretch>
        </p:blipFill>
        <p:spPr>
          <a:xfrm>
            <a:off x="9385935" y="195580"/>
            <a:ext cx="1010285" cy="1010285"/>
          </a:xfrm>
          <a:prstGeom prst="rect">
            <a:avLst/>
          </a:prstGeom>
        </p:spPr>
      </p:pic>
      <p:sp>
        <p:nvSpPr>
          <p:cNvPr id="7" name="十角星 6"/>
          <p:cNvSpPr/>
          <p:nvPr/>
        </p:nvSpPr>
        <p:spPr>
          <a:xfrm>
            <a:off x="7477125" y="1845310"/>
            <a:ext cx="4293870" cy="2795905"/>
          </a:xfrm>
          <a:prstGeom prst="star10">
            <a:avLst/>
          </a:prstGeom>
        </p:spPr>
        <p:style>
          <a:lnRef idx="0">
            <a:schemeClr val="accent2"/>
          </a:lnRef>
          <a:fillRef idx="3">
            <a:schemeClr val="accent2"/>
          </a:fillRef>
          <a:effectRef idx="3">
            <a:schemeClr val="accent2"/>
          </a:effectRef>
          <a:fontRef idx="minor">
            <a:schemeClr val="lt1"/>
          </a:fontRef>
        </p:style>
        <p:txBody>
          <a:bodyPr rtlCol="0" anchor="ctr"/>
          <a:p>
            <a:pPr algn="ctr"/>
            <a:endParaRPr lang="zh-CN" altLang="en-US"/>
          </a:p>
        </p:txBody>
      </p:sp>
      <p:sp>
        <p:nvSpPr>
          <p:cNvPr id="6" name="文本框 5"/>
          <p:cNvSpPr txBox="1"/>
          <p:nvPr/>
        </p:nvSpPr>
        <p:spPr>
          <a:xfrm>
            <a:off x="7774305" y="2921000"/>
            <a:ext cx="3698875" cy="645160"/>
          </a:xfrm>
          <a:prstGeom prst="rect">
            <a:avLst/>
          </a:prstGeom>
          <a:noFill/>
        </p:spPr>
        <p:txBody>
          <a:bodyPr wrap="square" rtlCol="0">
            <a:spAutoFit/>
          </a:bodyPr>
          <a:p>
            <a:pPr algn="ctr"/>
            <a:r>
              <a:rPr lang="en-SG" altLang="zh-CN"/>
              <a:t>With Existing Bikes, more income will be raise from advertising income</a:t>
            </a:r>
            <a:endParaRPr lang="en-SG" altLang="zh-CN"/>
          </a:p>
        </p:txBody>
      </p:sp>
      <p:sp>
        <p:nvSpPr>
          <p:cNvPr id="24" name="文本框 23"/>
          <p:cNvSpPr txBox="1"/>
          <p:nvPr/>
        </p:nvSpPr>
        <p:spPr>
          <a:xfrm>
            <a:off x="5226685" y="6372860"/>
            <a:ext cx="1738630" cy="368300"/>
          </a:xfrm>
          <a:prstGeom prst="rect">
            <a:avLst/>
          </a:prstGeom>
          <a:noFill/>
        </p:spPr>
        <p:txBody>
          <a:bodyPr wrap="none" rtlCol="0">
            <a:spAutoFit/>
          </a:bodyPr>
          <a:p>
            <a:r>
              <a:rPr lang="en-SG" altLang="zh-CN"/>
              <a:t>Expansion step 4</a:t>
            </a:r>
            <a:endParaRPr lang="en-SG"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34510" y="195580"/>
            <a:ext cx="2533015" cy="1738630"/>
          </a:xfrm>
          <a:prstGeom prst="rect">
            <a:avLst/>
          </a:prstGeom>
        </p:spPr>
      </p:pic>
      <p:pic>
        <p:nvPicPr>
          <p:cNvPr id="20" name="图片 3" descr="Bike-Billboard-Advertising-Outdoor-Advertising-for-Oakley"/>
          <p:cNvPicPr>
            <a:picLocks noChangeAspect="1"/>
          </p:cNvPicPr>
          <p:nvPr/>
        </p:nvPicPr>
        <p:blipFill>
          <a:blip r:embed="rId2"/>
          <a:stretch>
            <a:fillRect/>
          </a:stretch>
        </p:blipFill>
        <p:spPr>
          <a:xfrm>
            <a:off x="321823" y="876443"/>
            <a:ext cx="3352800" cy="1555750"/>
          </a:xfrm>
          <a:prstGeom prst="rect">
            <a:avLst/>
          </a:prstGeom>
        </p:spPr>
      </p:pic>
      <p:pic>
        <p:nvPicPr>
          <p:cNvPr id="21" name="图片 5" descr="chinese-basketball-star-yao-ming-in-an-advertising-campaign-for-health-CY7T2K"/>
          <p:cNvPicPr>
            <a:picLocks noChangeAspect="1"/>
          </p:cNvPicPr>
          <p:nvPr/>
        </p:nvPicPr>
        <p:blipFill>
          <a:blip r:embed="rId3"/>
          <a:stretch>
            <a:fillRect/>
          </a:stretch>
        </p:blipFill>
        <p:spPr>
          <a:xfrm>
            <a:off x="457296" y="2905458"/>
            <a:ext cx="2268220" cy="1663065"/>
          </a:xfrm>
          <a:prstGeom prst="rect">
            <a:avLst/>
          </a:prstGeom>
        </p:spPr>
      </p:pic>
      <p:pic>
        <p:nvPicPr>
          <p:cNvPr id="22" name="图片 6" descr="maxresdefault (2)"/>
          <p:cNvPicPr>
            <a:picLocks noChangeAspect="1"/>
          </p:cNvPicPr>
          <p:nvPr/>
        </p:nvPicPr>
        <p:blipFill>
          <a:blip r:embed="rId4"/>
          <a:stretch>
            <a:fillRect/>
          </a:stretch>
        </p:blipFill>
        <p:spPr>
          <a:xfrm>
            <a:off x="8531310" y="1812911"/>
            <a:ext cx="2823210" cy="1588770"/>
          </a:xfrm>
          <a:prstGeom prst="rect">
            <a:avLst/>
          </a:prstGeom>
        </p:spPr>
      </p:pic>
      <p:pic>
        <p:nvPicPr>
          <p:cNvPr id="23" name="图片 15" descr="imagen_7118"/>
          <p:cNvPicPr>
            <a:picLocks noChangeAspect="1"/>
          </p:cNvPicPr>
          <p:nvPr/>
        </p:nvPicPr>
        <p:blipFill>
          <a:blip r:embed="rId5"/>
          <a:stretch>
            <a:fillRect/>
          </a:stretch>
        </p:blipFill>
        <p:spPr>
          <a:xfrm>
            <a:off x="5883689" y="4508486"/>
            <a:ext cx="2647334" cy="1555750"/>
          </a:xfrm>
          <a:prstGeom prst="rect">
            <a:avLst/>
          </a:prstGeom>
        </p:spPr>
      </p:pic>
      <p:pic>
        <p:nvPicPr>
          <p:cNvPr id="24" name="图片 11" descr="adbike-source-facebook"/>
          <p:cNvPicPr>
            <a:picLocks noChangeAspect="1"/>
          </p:cNvPicPr>
          <p:nvPr/>
        </p:nvPicPr>
        <p:blipFill>
          <a:blip r:embed="rId6"/>
          <a:stretch>
            <a:fillRect/>
          </a:stretch>
        </p:blipFill>
        <p:spPr>
          <a:xfrm>
            <a:off x="9231356" y="3837555"/>
            <a:ext cx="2421890" cy="1616075"/>
          </a:xfrm>
          <a:prstGeom prst="rect">
            <a:avLst/>
          </a:prstGeom>
        </p:spPr>
      </p:pic>
      <p:pic>
        <p:nvPicPr>
          <p:cNvPr id="25" name="图片 12" descr="Online-Shopping-Cheap-Custom-High-Quality-Bike"/>
          <p:cNvPicPr>
            <a:picLocks noChangeAspect="1"/>
          </p:cNvPicPr>
          <p:nvPr/>
        </p:nvPicPr>
        <p:blipFill>
          <a:blip r:embed="rId7"/>
          <a:stretch>
            <a:fillRect/>
          </a:stretch>
        </p:blipFill>
        <p:spPr>
          <a:xfrm>
            <a:off x="3144031" y="4194425"/>
            <a:ext cx="1696250" cy="1696250"/>
          </a:xfrm>
          <a:prstGeom prst="rect">
            <a:avLst/>
          </a:prstGeom>
        </p:spPr>
      </p:pic>
      <p:pic>
        <p:nvPicPr>
          <p:cNvPr id="19" name="44B7C0F4-79DB-4F8B-9303-0E098D69D8BE-15" descr="qt_temp"/>
          <p:cNvPicPr>
            <a:picLocks noChangeAspect="1"/>
          </p:cNvPicPr>
          <p:nvPr/>
        </p:nvPicPr>
        <p:blipFill>
          <a:blip r:embed="rId8"/>
          <a:stretch>
            <a:fillRect/>
          </a:stretch>
        </p:blipFill>
        <p:spPr>
          <a:xfrm>
            <a:off x="9385935" y="195580"/>
            <a:ext cx="1010285" cy="1010285"/>
          </a:xfrm>
          <a:prstGeom prst="rect">
            <a:avLst/>
          </a:prstGeom>
        </p:spPr>
      </p:pic>
      <p:pic>
        <p:nvPicPr>
          <p:cNvPr id="3" name="图片 2" descr="Android-App-Store"/>
          <p:cNvPicPr>
            <a:picLocks noChangeAspect="1"/>
          </p:cNvPicPr>
          <p:nvPr/>
        </p:nvPicPr>
        <p:blipFill>
          <a:blip r:embed="rId9"/>
          <a:stretch>
            <a:fillRect/>
          </a:stretch>
        </p:blipFill>
        <p:spPr>
          <a:xfrm>
            <a:off x="10587990" y="195580"/>
            <a:ext cx="1485265" cy="1010285"/>
          </a:xfrm>
          <a:prstGeom prst="rect">
            <a:avLst/>
          </a:prstGeom>
        </p:spPr>
      </p:pic>
      <p:sp>
        <p:nvSpPr>
          <p:cNvPr id="4" name="文本框 3"/>
          <p:cNvSpPr txBox="1"/>
          <p:nvPr/>
        </p:nvSpPr>
        <p:spPr>
          <a:xfrm>
            <a:off x="5226685" y="6372860"/>
            <a:ext cx="1738630" cy="368300"/>
          </a:xfrm>
          <a:prstGeom prst="rect">
            <a:avLst/>
          </a:prstGeom>
          <a:noFill/>
        </p:spPr>
        <p:txBody>
          <a:bodyPr wrap="none" rtlCol="0">
            <a:spAutoFit/>
          </a:bodyPr>
          <a:p>
            <a:r>
              <a:rPr lang="en-SG" altLang="zh-CN"/>
              <a:t>Expansion step 5</a:t>
            </a:r>
            <a:endParaRPr lang="en-SG" altLang="zh-CN"/>
          </a:p>
        </p:txBody>
      </p:sp>
      <p:sp>
        <p:nvSpPr>
          <p:cNvPr id="12" name="文本框 11"/>
          <p:cNvSpPr txBox="1"/>
          <p:nvPr/>
        </p:nvSpPr>
        <p:spPr>
          <a:xfrm>
            <a:off x="4137660" y="2084070"/>
            <a:ext cx="3640455" cy="1753235"/>
          </a:xfrm>
          <a:prstGeom prst="rect">
            <a:avLst/>
          </a:prstGeom>
          <a:solidFill>
            <a:schemeClr val="accent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p>
            <a:pPr algn="ctr"/>
            <a:r>
              <a:rPr lang="en-SG" altLang="zh-CN">
                <a:ln w="22225">
                  <a:solidFill>
                    <a:schemeClr val="accent2"/>
                  </a:solidFill>
                  <a:prstDash val="solid"/>
                </a:ln>
                <a:solidFill>
                  <a:schemeClr val="accent2">
                    <a:lumMod val="40000"/>
                    <a:lumOff val="60000"/>
                  </a:schemeClr>
                </a:solidFill>
                <a:effectLst/>
              </a:rPr>
              <a:t>Since more revenues could be raised from advertisements on bike, the next step is to expand the business into a profitable advertising firm. VADS will be form to maximise profit for our shareholders</a:t>
            </a:r>
            <a:r>
              <a:rPr lang="en-SG" altLang="zh-CN">
                <a:solidFill>
                  <a:schemeClr val="tx1"/>
                </a:solidFill>
                <a:effectLst>
                  <a:outerShdw blurRad="38100" dist="19050" dir="2700000" algn="tl" rotWithShape="0">
                    <a:schemeClr val="dk1">
                      <a:alpha val="40000"/>
                    </a:schemeClr>
                  </a:outerShdw>
                </a:effectLst>
              </a:rPr>
              <a:t>.</a:t>
            </a:r>
            <a:endParaRPr lang="en-SG" altLang="zh-CN">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1" descr="EATS"/>
          <p:cNvPicPr>
            <a:picLocks noChangeAspect="1"/>
          </p:cNvPicPr>
          <p:nvPr/>
        </p:nvPicPr>
        <p:blipFill>
          <a:blip r:embed="rId1"/>
          <a:stretch>
            <a:fillRect/>
          </a:stretch>
        </p:blipFill>
        <p:spPr>
          <a:xfrm>
            <a:off x="368067" y="1872133"/>
            <a:ext cx="2435964" cy="1624320"/>
          </a:xfrm>
          <a:prstGeom prst="rect">
            <a:avLst/>
          </a:prstGeom>
        </p:spPr>
      </p:pic>
      <p:pic>
        <p:nvPicPr>
          <p:cNvPr id="18" name="图片 20" descr="grubhub"/>
          <p:cNvPicPr>
            <a:picLocks noChangeAspect="1"/>
          </p:cNvPicPr>
          <p:nvPr/>
        </p:nvPicPr>
        <p:blipFill>
          <a:blip r:embed="rId2"/>
          <a:stretch>
            <a:fillRect/>
          </a:stretch>
        </p:blipFill>
        <p:spPr>
          <a:xfrm>
            <a:off x="308051" y="4225199"/>
            <a:ext cx="2555564" cy="1703017"/>
          </a:xfrm>
          <a:prstGeom prst="rect">
            <a:avLst/>
          </a:prstGeom>
        </p:spPr>
      </p:pic>
      <p:pic>
        <p:nvPicPr>
          <p:cNvPr id="20" name="图片 22" descr="img_screenshots"/>
          <p:cNvPicPr>
            <a:picLocks noChangeAspect="1"/>
          </p:cNvPicPr>
          <p:nvPr/>
        </p:nvPicPr>
        <p:blipFill>
          <a:blip r:embed="rId3"/>
          <a:stretch>
            <a:fillRect/>
          </a:stretch>
        </p:blipFill>
        <p:spPr>
          <a:xfrm>
            <a:off x="7935595" y="2082800"/>
            <a:ext cx="4207510" cy="3136265"/>
          </a:xfrm>
          <a:prstGeom prst="rect">
            <a:avLst/>
          </a:prstGeom>
        </p:spPr>
      </p:pic>
      <p:sp>
        <p:nvSpPr>
          <p:cNvPr id="4" name="文本框 3"/>
          <p:cNvSpPr txBox="1"/>
          <p:nvPr/>
        </p:nvSpPr>
        <p:spPr>
          <a:xfrm>
            <a:off x="5226685" y="6372860"/>
            <a:ext cx="1738630" cy="368300"/>
          </a:xfrm>
          <a:prstGeom prst="rect">
            <a:avLst/>
          </a:prstGeom>
          <a:noFill/>
        </p:spPr>
        <p:txBody>
          <a:bodyPr wrap="none" rtlCol="0">
            <a:spAutoFit/>
          </a:bodyPr>
          <a:p>
            <a:r>
              <a:rPr lang="en-SG" altLang="zh-CN"/>
              <a:t>Expansion step 6</a:t>
            </a:r>
            <a:endParaRPr lang="en-SG" altLang="zh-CN"/>
          </a:p>
        </p:txBody>
      </p:sp>
      <p:pic>
        <p:nvPicPr>
          <p:cNvPr id="19" name="44B7C0F4-79DB-4F8B-9303-0E098D69D8BE-16" descr="qt_temp"/>
          <p:cNvPicPr>
            <a:picLocks noChangeAspect="1"/>
          </p:cNvPicPr>
          <p:nvPr/>
        </p:nvPicPr>
        <p:blipFill>
          <a:blip r:embed="rId4"/>
          <a:stretch>
            <a:fillRect/>
          </a:stretch>
        </p:blipFill>
        <p:spPr>
          <a:xfrm>
            <a:off x="9385935" y="195580"/>
            <a:ext cx="1010285" cy="1010285"/>
          </a:xfrm>
          <a:prstGeom prst="rect">
            <a:avLst/>
          </a:prstGeom>
        </p:spPr>
      </p:pic>
      <p:pic>
        <p:nvPicPr>
          <p:cNvPr id="3" name="图片 2" descr="Android-App-Store"/>
          <p:cNvPicPr>
            <a:picLocks noChangeAspect="1"/>
          </p:cNvPicPr>
          <p:nvPr/>
        </p:nvPicPr>
        <p:blipFill>
          <a:blip r:embed="rId5"/>
          <a:stretch>
            <a:fillRect/>
          </a:stretch>
        </p:blipFill>
        <p:spPr>
          <a:xfrm>
            <a:off x="10587990" y="195580"/>
            <a:ext cx="1485265" cy="1010285"/>
          </a:xfrm>
          <a:prstGeom prst="rect">
            <a:avLst/>
          </a:prstGeom>
        </p:spPr>
      </p:pic>
      <p:sp>
        <p:nvSpPr>
          <p:cNvPr id="2" name="文本框 1"/>
          <p:cNvSpPr txBox="1"/>
          <p:nvPr/>
        </p:nvSpPr>
        <p:spPr>
          <a:xfrm>
            <a:off x="3600450" y="2468880"/>
            <a:ext cx="3959225" cy="2306955"/>
          </a:xfrm>
          <a:prstGeom prst="rect">
            <a:avLst/>
          </a:prstGeom>
          <a:solidFill>
            <a:schemeClr val="accent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p>
            <a:pPr algn="ctr"/>
            <a:r>
              <a:rPr lang="en-SG" altLang="zh-CN">
                <a:ln w="22225">
                  <a:solidFill>
                    <a:schemeClr val="accent2"/>
                  </a:solidFill>
                  <a:prstDash val="solid"/>
                </a:ln>
                <a:solidFill>
                  <a:schemeClr val="accent2">
                    <a:lumMod val="40000"/>
                    <a:lumOff val="60000"/>
                  </a:schemeClr>
                </a:solidFill>
                <a:effectLst/>
                <a:latin typeface="Arial" panose="020B0604020202020204" pitchFamily="34" charset="0"/>
              </a:rPr>
              <a:t>Eco Business sytems involving expansion into horizontal and vertical expansion. Naturally, the next sought after business will be setting up an app which serves the community. And its time to built an app to satify the gluttons. The VYummy app will be ready by mar 2018 or earlier</a:t>
            </a:r>
            <a:endParaRPr lang="en-SG" altLang="zh-CN">
              <a:solidFill>
                <a:schemeClr val="tx1"/>
              </a:solidFill>
              <a:effectLst>
                <a:outerShdw blurRad="38100" dist="19050" dir="2700000" algn="tl" rotWithShape="0">
                  <a:schemeClr val="dk1">
                    <a:alpha val="40000"/>
                  </a:schemeClr>
                </a:outerShdw>
              </a:effectLst>
              <a:latin typeface="Arial" panose="020B0604020202020204" pitchFamily="34" charset="0"/>
            </a:endParaRPr>
          </a:p>
        </p:txBody>
      </p:sp>
      <p:pic>
        <p:nvPicPr>
          <p:cNvPr id="5" name="图片 4" descr="Yummy1"/>
          <p:cNvPicPr>
            <a:picLocks noChangeAspect="1"/>
          </p:cNvPicPr>
          <p:nvPr/>
        </p:nvPicPr>
        <p:blipFill>
          <a:blip r:embed="rId6"/>
          <a:stretch>
            <a:fillRect/>
          </a:stretch>
        </p:blipFill>
        <p:spPr>
          <a:xfrm>
            <a:off x="4801235" y="182245"/>
            <a:ext cx="1723390" cy="1689735"/>
          </a:xfrm>
          <a:prstGeom prst="rect">
            <a:avLst/>
          </a:prstGeom>
          <a:effectLst>
            <a:glow rad="63500">
              <a:schemeClr val="accent5">
                <a:satMod val="175000"/>
                <a:alpha val="40000"/>
              </a:schemeClr>
            </a:glow>
            <a:outerShdw blurRad="50800" dist="38100" dir="5400000" algn="t" rotWithShape="0">
              <a:prstClr val="black">
                <a:alpha val="40000"/>
              </a:prst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8218" y="2158137"/>
            <a:ext cx="6664122" cy="3649133"/>
          </a:xfrm>
        </p:spPr>
        <p:txBody>
          <a:bodyPr>
            <a:normAutofit/>
          </a:bodyPr>
          <a:lstStyle/>
          <a:p>
            <a:r>
              <a:rPr lang="en-US" sz="2000" b="1" dirty="0">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Arial" panose="020B0604020202020204" pitchFamily="34" charset="0"/>
              </a:rPr>
              <a:t>Projected profit:</a:t>
            </a:r>
            <a:br>
              <a:rPr lang="en-US" sz="2000" dirty="0">
                <a:latin typeface="Arial" panose="020B0604020202020204" pitchFamily="34" charset="0"/>
                <a:ea typeface="Arial" panose="020B0604020202020204" pitchFamily="34" charset="0"/>
                <a:cs typeface="Arial" panose="020B0604020202020204" pitchFamily="34" charset="0"/>
              </a:rPr>
            </a:br>
            <a:r>
              <a:rPr lang="en-US" sz="2000" b="1" dirty="0" err="1">
                <a:latin typeface="Arial" panose="020B0604020202020204" pitchFamily="34" charset="0"/>
                <a:ea typeface="Arial" panose="020B0604020202020204" pitchFamily="34" charset="0"/>
                <a:cs typeface="Arial" panose="020B0604020202020204" pitchFamily="34" charset="0"/>
              </a:rPr>
              <a:t>UberEATS</a:t>
            </a:r>
            <a:r>
              <a:rPr lang="en-US" sz="2000" b="1" dirty="0">
                <a:latin typeface="Arial" panose="020B0604020202020204" pitchFamily="34" charset="0"/>
                <a:ea typeface="Arial" panose="020B0604020202020204" pitchFamily="34" charset="0"/>
                <a:cs typeface="Arial" panose="020B0604020202020204" pitchFamily="34" charset="0"/>
              </a:rPr>
              <a:t>: </a:t>
            </a:r>
            <a:r>
              <a:rPr lang="en-US" sz="2000" b="1" dirty="0" err="1">
                <a:latin typeface="Arial" panose="020B0604020202020204" pitchFamily="34" charset="0"/>
                <a:ea typeface="Arial" panose="020B0604020202020204" pitchFamily="34" charset="0"/>
                <a:cs typeface="Arial" panose="020B0604020202020204" pitchFamily="34" charset="0"/>
              </a:rPr>
              <a:t>Uber</a:t>
            </a:r>
            <a:r>
              <a:rPr lang="en-US" sz="2000" b="1" dirty="0">
                <a:latin typeface="Arial" panose="020B0604020202020204" pitchFamily="34" charset="0"/>
                <a:ea typeface="Arial" panose="020B0604020202020204" pitchFamily="34" charset="0"/>
                <a:cs typeface="Arial" panose="020B0604020202020204" pitchFamily="34" charset="0"/>
              </a:rPr>
              <a:t> for Food Delivery:</a:t>
            </a:r>
            <a:endParaRPr lang="en-US" sz="2000" b="1" dirty="0">
              <a:latin typeface="Arial" panose="020B0604020202020204" pitchFamily="34" charset="0"/>
              <a:ea typeface="Arial" panose="020B0604020202020204" pitchFamily="34" charset="0"/>
              <a:cs typeface="Arial" panose="020B0604020202020204" pitchFamily="34" charset="0"/>
            </a:endParaRPr>
          </a:p>
          <a:p>
            <a:pPr>
              <a:buFont typeface="Wingdings" panose="05000000000000000000" pitchFamily="2" charset="2"/>
              <a:buChar char="ü"/>
            </a:pPr>
            <a:r>
              <a:rPr lang="en-US" sz="2000" dirty="0">
                <a:latin typeface="Arial" panose="020B0604020202020204" pitchFamily="34" charset="0"/>
                <a:ea typeface="Arial" panose="020B0604020202020204" pitchFamily="34" charset="0"/>
                <a:cs typeface="Arial" panose="020B0604020202020204" pitchFamily="34" charset="0"/>
              </a:rPr>
              <a:t>1 million download worldwide by June 2017</a:t>
            </a:r>
            <a:endParaRPr lang="en-US" sz="2000" dirty="0">
              <a:latin typeface="Arial" panose="020B0604020202020204" pitchFamily="34" charset="0"/>
              <a:ea typeface="Arial" panose="020B0604020202020204" pitchFamily="34" charset="0"/>
              <a:cs typeface="Arial" panose="020B0604020202020204" pitchFamily="34" charset="0"/>
            </a:endParaRPr>
          </a:p>
          <a:p>
            <a:pPr>
              <a:buFont typeface="Wingdings" panose="05000000000000000000" pitchFamily="2" charset="2"/>
              <a:buChar char="ü"/>
            </a:pPr>
            <a:r>
              <a:rPr lang="en-US" sz="2000" dirty="0">
                <a:latin typeface="Arial" panose="020B0604020202020204" pitchFamily="34" charset="0"/>
                <a:ea typeface="Arial" panose="020B0604020202020204" pitchFamily="34" charset="0"/>
                <a:cs typeface="Arial" panose="020B0604020202020204" pitchFamily="34" charset="0"/>
              </a:rPr>
              <a:t>Revenue: Nearly $500k by June 2017</a:t>
            </a:r>
            <a:endParaRPr lang="en-US" sz="2000" dirty="0">
              <a:latin typeface="Arial" panose="020B0604020202020204" pitchFamily="34" charset="0"/>
              <a:ea typeface="Arial" panose="020B0604020202020204" pitchFamily="34" charset="0"/>
              <a:cs typeface="Arial" panose="020B0604020202020204" pitchFamily="34" charset="0"/>
            </a:endParaRPr>
          </a:p>
          <a:p>
            <a:r>
              <a:rPr lang="en-US" sz="2000" b="1" dirty="0">
                <a:latin typeface="Arial" panose="020B0604020202020204" pitchFamily="34" charset="0"/>
                <a:ea typeface="Arial" panose="020B0604020202020204" pitchFamily="34" charset="0"/>
                <a:cs typeface="Arial" panose="020B0604020202020204" pitchFamily="34" charset="0"/>
              </a:rPr>
              <a:t>Revenue of </a:t>
            </a:r>
            <a:r>
              <a:rPr lang="en-US" sz="2000" b="1" dirty="0" err="1">
                <a:latin typeface="Arial" panose="020B0604020202020204" pitchFamily="34" charset="0"/>
                <a:ea typeface="Arial" panose="020B0604020202020204" pitchFamily="34" charset="0"/>
                <a:cs typeface="Arial" panose="020B0604020202020204" pitchFamily="34" charset="0"/>
              </a:rPr>
              <a:t>Grubhub</a:t>
            </a:r>
            <a:r>
              <a:rPr lang="en-US" sz="2000" b="1" dirty="0">
                <a:latin typeface="Arial" panose="020B0604020202020204" pitchFamily="34" charset="0"/>
                <a:ea typeface="Arial" panose="020B0604020202020204" pitchFamily="34" charset="0"/>
                <a:cs typeface="Arial" panose="020B0604020202020204" pitchFamily="34" charset="0"/>
              </a:rPr>
              <a:t> worldwide from 2011 to 2016 (in million U.S. dollars</a:t>
            </a:r>
            <a:r>
              <a:rPr lang="en-US" sz="2000" b="1" dirty="0" smtClean="0">
                <a:latin typeface="Arial" panose="020B0604020202020204" pitchFamily="34" charset="0"/>
                <a:ea typeface="Arial" panose="020B0604020202020204" pitchFamily="34" charset="0"/>
                <a:cs typeface="Arial" panose="020B0604020202020204" pitchFamily="34" charset="0"/>
              </a:rPr>
              <a:t>)</a:t>
            </a:r>
            <a:endParaRPr lang="en-US" sz="2000" b="1" dirty="0">
              <a:latin typeface="Arial" panose="020B0604020202020204" pitchFamily="34" charset="0"/>
              <a:ea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1"/>
          <a:stretch>
            <a:fillRect/>
          </a:stretch>
        </p:blipFill>
        <p:spPr>
          <a:xfrm>
            <a:off x="7517468" y="2940193"/>
            <a:ext cx="4091433" cy="2705494"/>
          </a:xfrm>
          <a:prstGeom prst="rect">
            <a:avLst/>
          </a:prstGeom>
        </p:spPr>
      </p:pic>
      <p:pic>
        <p:nvPicPr>
          <p:cNvPr id="19" name="44B7C0F4-79DB-4F8B-9303-0E098D69D8BE-17" descr="qt_temp"/>
          <p:cNvPicPr>
            <a:picLocks noChangeAspect="1"/>
          </p:cNvPicPr>
          <p:nvPr/>
        </p:nvPicPr>
        <p:blipFill>
          <a:blip r:embed="rId2"/>
          <a:stretch>
            <a:fillRect/>
          </a:stretch>
        </p:blipFill>
        <p:spPr>
          <a:xfrm>
            <a:off x="9385935" y="195580"/>
            <a:ext cx="1010285" cy="1010285"/>
          </a:xfrm>
          <a:prstGeom prst="rect">
            <a:avLst/>
          </a:prstGeom>
        </p:spPr>
      </p:pic>
      <p:pic>
        <p:nvPicPr>
          <p:cNvPr id="2" name="图片 1" descr="Android-App-Store"/>
          <p:cNvPicPr>
            <a:picLocks noChangeAspect="1"/>
          </p:cNvPicPr>
          <p:nvPr/>
        </p:nvPicPr>
        <p:blipFill>
          <a:blip r:embed="rId3"/>
          <a:stretch>
            <a:fillRect/>
          </a:stretch>
        </p:blipFill>
        <p:spPr>
          <a:xfrm>
            <a:off x="10587990" y="195580"/>
            <a:ext cx="1485265" cy="1010285"/>
          </a:xfrm>
          <a:prstGeom prst="rect">
            <a:avLst/>
          </a:prstGeom>
        </p:spPr>
      </p:pic>
      <p:sp>
        <p:nvSpPr>
          <p:cNvPr id="12" name="文本框 11"/>
          <p:cNvSpPr txBox="1"/>
          <p:nvPr/>
        </p:nvSpPr>
        <p:spPr>
          <a:xfrm>
            <a:off x="5226685" y="6372860"/>
            <a:ext cx="1738630" cy="368300"/>
          </a:xfrm>
          <a:prstGeom prst="rect">
            <a:avLst/>
          </a:prstGeom>
          <a:noFill/>
        </p:spPr>
        <p:txBody>
          <a:bodyPr wrap="none" rtlCol="0">
            <a:spAutoFit/>
          </a:bodyPr>
          <a:p>
            <a:r>
              <a:rPr lang="en-SG" altLang="zh-CN"/>
              <a:t>Expansion step 6</a:t>
            </a:r>
            <a:endParaRPr lang="en-SG" altLang="zh-CN"/>
          </a:p>
        </p:txBody>
      </p:sp>
      <p:pic>
        <p:nvPicPr>
          <p:cNvPr id="5" name="图片 4" descr="Yummy1"/>
          <p:cNvPicPr>
            <a:picLocks noChangeAspect="1"/>
          </p:cNvPicPr>
          <p:nvPr/>
        </p:nvPicPr>
        <p:blipFill>
          <a:blip r:embed="rId4"/>
          <a:stretch>
            <a:fillRect/>
          </a:stretch>
        </p:blipFill>
        <p:spPr>
          <a:xfrm>
            <a:off x="4801235" y="182245"/>
            <a:ext cx="1723390" cy="1689735"/>
          </a:xfrm>
          <a:prstGeom prst="rect">
            <a:avLst/>
          </a:prstGeom>
          <a:effectLst>
            <a:glow rad="63500">
              <a:schemeClr val="accent5">
                <a:satMod val="175000"/>
                <a:alpha val="40000"/>
              </a:schemeClr>
            </a:glow>
            <a:outerShdw blurRad="50800" dist="38100" dir="5400000" algn="t"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3" descr="1459312862695"/>
          <p:cNvPicPr>
            <a:picLocks noChangeAspect="1"/>
          </p:cNvPicPr>
          <p:nvPr/>
        </p:nvPicPr>
        <p:blipFill>
          <a:blip r:embed="rId1"/>
          <a:stretch>
            <a:fillRect/>
          </a:stretch>
        </p:blipFill>
        <p:spPr>
          <a:xfrm>
            <a:off x="3892321" y="3265225"/>
            <a:ext cx="3179124" cy="1795520"/>
          </a:xfrm>
          <a:prstGeom prst="rect">
            <a:avLst/>
          </a:prstGeom>
        </p:spPr>
      </p:pic>
      <p:pic>
        <p:nvPicPr>
          <p:cNvPr id="20" name="图片 4" descr="cargo-bikes-36788002"/>
          <p:cNvPicPr>
            <a:picLocks noChangeAspect="1"/>
          </p:cNvPicPr>
          <p:nvPr/>
        </p:nvPicPr>
        <p:blipFill>
          <a:blip r:embed="rId2"/>
          <a:stretch>
            <a:fillRect/>
          </a:stretch>
        </p:blipFill>
        <p:spPr>
          <a:xfrm>
            <a:off x="591820" y="1993900"/>
            <a:ext cx="2715895" cy="1811020"/>
          </a:xfrm>
          <a:prstGeom prst="rect">
            <a:avLst/>
          </a:prstGeom>
        </p:spPr>
      </p:pic>
      <p:pic>
        <p:nvPicPr>
          <p:cNvPr id="21" name="图片 12" descr="cargo-bikes-36788002"/>
          <p:cNvPicPr>
            <a:picLocks noChangeAspect="1"/>
          </p:cNvPicPr>
          <p:nvPr/>
        </p:nvPicPr>
        <p:blipFill>
          <a:blip r:embed="rId2"/>
          <a:stretch>
            <a:fillRect/>
          </a:stretch>
        </p:blipFill>
        <p:spPr>
          <a:xfrm>
            <a:off x="7845008" y="4440652"/>
            <a:ext cx="3069473" cy="2046315"/>
          </a:xfrm>
          <a:prstGeom prst="rect">
            <a:avLst/>
          </a:prstGeom>
        </p:spPr>
      </p:pic>
      <p:pic>
        <p:nvPicPr>
          <p:cNvPr id="19" name="44B7C0F4-79DB-4F8B-9303-0E098D69D8BE-18" descr="qt_temp"/>
          <p:cNvPicPr>
            <a:picLocks noChangeAspect="1"/>
          </p:cNvPicPr>
          <p:nvPr/>
        </p:nvPicPr>
        <p:blipFill>
          <a:blip r:embed="rId3"/>
          <a:stretch>
            <a:fillRect/>
          </a:stretch>
        </p:blipFill>
        <p:spPr>
          <a:xfrm>
            <a:off x="9385935" y="195580"/>
            <a:ext cx="1010285" cy="1010285"/>
          </a:xfrm>
          <a:prstGeom prst="rect">
            <a:avLst/>
          </a:prstGeom>
        </p:spPr>
      </p:pic>
      <p:pic>
        <p:nvPicPr>
          <p:cNvPr id="3" name="图片 2" descr="Android-App-Store"/>
          <p:cNvPicPr>
            <a:picLocks noChangeAspect="1"/>
          </p:cNvPicPr>
          <p:nvPr/>
        </p:nvPicPr>
        <p:blipFill>
          <a:blip r:embed="rId4"/>
          <a:stretch>
            <a:fillRect/>
          </a:stretch>
        </p:blipFill>
        <p:spPr>
          <a:xfrm>
            <a:off x="10587990" y="195580"/>
            <a:ext cx="1485265" cy="1010285"/>
          </a:xfrm>
          <a:prstGeom prst="rect">
            <a:avLst/>
          </a:prstGeom>
        </p:spPr>
      </p:pic>
      <p:pic>
        <p:nvPicPr>
          <p:cNvPr id="4" name="图片 3" descr="VExpress"/>
          <p:cNvPicPr>
            <a:picLocks noChangeAspect="1"/>
          </p:cNvPicPr>
          <p:nvPr/>
        </p:nvPicPr>
        <p:blipFill>
          <a:blip r:embed="rId5"/>
          <a:stretch>
            <a:fillRect/>
          </a:stretch>
        </p:blipFill>
        <p:spPr>
          <a:xfrm>
            <a:off x="4076700" y="341630"/>
            <a:ext cx="3459480" cy="2263140"/>
          </a:xfrm>
          <a:prstGeom prst="rect">
            <a:avLst/>
          </a:prstGeom>
        </p:spPr>
      </p:pic>
      <p:sp>
        <p:nvSpPr>
          <p:cNvPr id="12" name="文本框 11"/>
          <p:cNvSpPr txBox="1"/>
          <p:nvPr/>
        </p:nvSpPr>
        <p:spPr>
          <a:xfrm>
            <a:off x="5226685" y="6372860"/>
            <a:ext cx="1738630" cy="368300"/>
          </a:xfrm>
          <a:prstGeom prst="rect">
            <a:avLst/>
          </a:prstGeom>
          <a:noFill/>
        </p:spPr>
        <p:txBody>
          <a:bodyPr wrap="none" rtlCol="0">
            <a:spAutoFit/>
          </a:bodyPr>
          <a:p>
            <a:r>
              <a:rPr lang="en-SG" altLang="zh-CN"/>
              <a:t>Expansion step 7</a:t>
            </a:r>
            <a:endParaRPr lang="en-SG" altLang="zh-CN"/>
          </a:p>
        </p:txBody>
      </p:sp>
      <p:sp>
        <p:nvSpPr>
          <p:cNvPr id="2" name="Content Placeholder 2"/>
          <p:cNvSpPr>
            <a:spLocks noGrp="1"/>
          </p:cNvSpPr>
          <p:nvPr>
            <p:ph idx="1"/>
          </p:nvPr>
        </p:nvSpPr>
        <p:spPr>
          <a:xfrm>
            <a:off x="7310120" y="2336800"/>
            <a:ext cx="4521835" cy="1322070"/>
          </a:xfrm>
        </p:spPr>
        <p:txBody>
          <a:bodyPr>
            <a:normAutofit/>
          </a:bodyPr>
          <a:p>
            <a:pPr marL="0" indent="0" algn="ctr">
              <a:buNone/>
            </a:pPr>
            <a:r>
              <a:rPr lang="en-SG" altLang="en-US" sz="2000" b="1" dirty="0">
                <a:effectLst>
                  <a:outerShdw blurRad="38100" dist="19050" dir="2700000" algn="tl" rotWithShape="0">
                    <a:schemeClr val="dk1">
                      <a:alpha val="40000"/>
                    </a:schemeClr>
                  </a:outerShdw>
                </a:effectLst>
                <a:latin typeface="Arial" panose="020B0604020202020204" pitchFamily="34" charset="0"/>
                <a:ea typeface="Arial" panose="020B0604020202020204" pitchFamily="34" charset="0"/>
                <a:cs typeface="Arial" panose="020B0604020202020204" pitchFamily="34" charset="0"/>
                <a:sym typeface="+mn-ea"/>
              </a:rPr>
              <a:t>VEXPRESS app will serve more purposes when its being the next</a:t>
            </a:r>
            <a:r>
              <a:rPr lang="en-US" sz="2000" b="1" dirty="0">
                <a:effectLst>
                  <a:outerShdw blurRad="38100" dist="19050" dir="2700000" algn="tl" rotWithShape="0">
                    <a:schemeClr val="dk1">
                      <a:alpha val="40000"/>
                    </a:schemeClr>
                  </a:outerShdw>
                </a:effectLst>
                <a:latin typeface="Arial" panose="020B0604020202020204" pitchFamily="34" charset="0"/>
                <a:ea typeface="Arial" panose="020B0604020202020204" pitchFamily="34" charset="0"/>
                <a:cs typeface="Arial" panose="020B0604020202020204" pitchFamily="34" charset="0"/>
                <a:sym typeface="+mn-ea"/>
              </a:rPr>
              <a:t> local courier service</a:t>
            </a:r>
            <a:r>
              <a:rPr lang="en-SG" altLang="en-US" sz="2000" b="1" dirty="0">
                <a:effectLst>
                  <a:outerShdw blurRad="38100" dist="19050" dir="2700000" algn="tl" rotWithShape="0">
                    <a:schemeClr val="dk1">
                      <a:alpha val="40000"/>
                    </a:schemeClr>
                  </a:outerShdw>
                </a:effectLst>
                <a:latin typeface="Arial" panose="020B0604020202020204" pitchFamily="34" charset="0"/>
                <a:ea typeface="Arial" panose="020B0604020202020204" pitchFamily="34" charset="0"/>
                <a:cs typeface="Arial" panose="020B0604020202020204" pitchFamily="34" charset="0"/>
                <a:sym typeface="+mn-ea"/>
              </a:rPr>
              <a:t>. VExpress will be ready Mar 2018 or ealier.</a:t>
            </a:r>
            <a:endParaRPr lang="en-SG" altLang="en-US" sz="2000" b="1" dirty="0">
              <a:effectLst>
                <a:outerShdw blurRad="38100" dist="19050" dir="2700000" algn="tl" rotWithShape="0">
                  <a:schemeClr val="dk1">
                    <a:alpha val="40000"/>
                  </a:schemeClr>
                </a:outerShdw>
              </a:effectLst>
              <a:latin typeface="Arial" panose="020B0604020202020204" pitchFamily="34" charset="0"/>
              <a:ea typeface="Arial" panose="020B0604020202020204" pitchFamily="34" charset="0"/>
              <a:cs typeface="Arial" panose="020B0604020202020204" pitchFamily="34" charset="0"/>
              <a:sym typeface="+mn-ea"/>
            </a:endParaRPr>
          </a:p>
        </p:txBody>
      </p:sp>
      <p:pic>
        <p:nvPicPr>
          <p:cNvPr id="7" name="图片 6" descr="pizza_courier-2-512"/>
          <p:cNvPicPr>
            <a:picLocks noChangeAspect="1"/>
          </p:cNvPicPr>
          <p:nvPr/>
        </p:nvPicPr>
        <p:blipFill>
          <a:blip r:embed="rId6"/>
          <a:stretch>
            <a:fillRect/>
          </a:stretch>
        </p:blipFill>
        <p:spPr>
          <a:xfrm>
            <a:off x="1050290" y="4199255"/>
            <a:ext cx="2173605" cy="21736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0"/>
          <p:cNvSpPr txBox="1"/>
          <p:nvPr/>
        </p:nvSpPr>
        <p:spPr>
          <a:xfrm>
            <a:off x="2465389" y="195353"/>
            <a:ext cx="2129155" cy="398780"/>
          </a:xfrm>
          <a:prstGeom prst="rect">
            <a:avLst/>
          </a:prstGeom>
          <a:noFill/>
        </p:spPr>
        <p:txBody>
          <a:bodyPr wrap="none" rtlCol="0">
            <a:spAutoFit/>
          </a:bodyPr>
          <a:lstStyle/>
          <a:p>
            <a:r>
              <a:rPr lang="en-SG" altLang="zh-CN" sz="2000" dirty="0" err="1">
                <a:solidFill>
                  <a:schemeClr val="tx1"/>
                </a:solidFill>
                <a:effectLst>
                  <a:outerShdw blurRad="38100" dist="19050" dir="2700000" algn="tl" rotWithShape="0">
                    <a:schemeClr val="dk1">
                      <a:alpha val="40000"/>
                    </a:schemeClr>
                  </a:outerShdw>
                </a:effectLst>
                <a:latin typeface="Arial" panose="020B0604020202020204" pitchFamily="34" charset="0"/>
              </a:rPr>
              <a:t>www.vglobal.asia</a:t>
            </a:r>
            <a:endParaRPr lang="en-SG" altLang="zh-CN" sz="2000" dirty="0" err="1">
              <a:solidFill>
                <a:schemeClr val="tx1"/>
              </a:solidFill>
              <a:effectLst>
                <a:outerShdw blurRad="38100" dist="19050" dir="2700000" algn="tl" rotWithShape="0">
                  <a:schemeClr val="dk1">
                    <a:alpha val="40000"/>
                  </a:schemeClr>
                </a:outerShdw>
              </a:effectLst>
              <a:latin typeface="Arial" panose="020B0604020202020204" pitchFamily="34" charset="0"/>
            </a:endParaRPr>
          </a:p>
        </p:txBody>
      </p:sp>
      <p:pic>
        <p:nvPicPr>
          <p:cNvPr id="25" name="Content Placeholder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9710" y="195580"/>
            <a:ext cx="2105025" cy="1665605"/>
          </a:xfrm>
          <a:prstGeom prst="rect">
            <a:avLst/>
          </a:prstGeom>
        </p:spPr>
      </p:pic>
      <p:sp>
        <p:nvSpPr>
          <p:cNvPr id="26" name="TextBox 25"/>
          <p:cNvSpPr txBox="1"/>
          <p:nvPr/>
        </p:nvSpPr>
        <p:spPr>
          <a:xfrm>
            <a:off x="4409954" y="3194613"/>
            <a:ext cx="184731" cy="369332"/>
          </a:xfrm>
          <a:prstGeom prst="rect">
            <a:avLst/>
          </a:prstGeom>
          <a:noFill/>
        </p:spPr>
        <p:txBody>
          <a:bodyPr wrap="none" rtlCol="0">
            <a:spAutoFit/>
          </a:bodyPr>
          <a:lstStyle/>
          <a:p>
            <a:endParaRPr lang="en-US"/>
          </a:p>
        </p:txBody>
      </p:sp>
      <p:sp>
        <p:nvSpPr>
          <p:cNvPr id="27" name="TextBox 26"/>
          <p:cNvSpPr txBox="1"/>
          <p:nvPr/>
        </p:nvSpPr>
        <p:spPr>
          <a:xfrm>
            <a:off x="219710" y="2934335"/>
            <a:ext cx="7021830" cy="2491740"/>
          </a:xfrm>
          <a:prstGeom prst="rect">
            <a:avLst/>
          </a:prstGeom>
          <a:noFill/>
        </p:spPr>
        <p:txBody>
          <a:bodyPr wrap="square" rtlCol="0">
            <a:spAutoFit/>
          </a:bodyPr>
          <a:lstStyle/>
          <a:p>
            <a:pPr marL="342900" indent="-342900">
              <a:buFont typeface="Arial" panose="020B0604020202020204" pitchFamily="34" charset="0"/>
              <a:buChar char="•"/>
            </a:pPr>
            <a:r>
              <a:rPr lang="en-SG" altLang="zh-CN" sz="2000" dirty="0">
                <a:effectLst>
                  <a:outerShdw blurRad="38100" dist="38100" dir="2700000" algn="tl">
                    <a:srgbClr val="000000">
                      <a:alpha val="43137"/>
                    </a:srgbClr>
                  </a:outerShdw>
                </a:effectLst>
                <a:latin typeface="Arial" panose="020B0604020202020204" pitchFamily="34" charset="0"/>
              </a:rPr>
              <a:t>We are a New Age App Company ready to coupled with a eco system to establish more business opportunities</a:t>
            </a:r>
            <a:r>
              <a:rPr lang="en-SG" altLang="zh-CN" sz="2000" dirty="0" smtClean="0">
                <a:effectLst>
                  <a:outerShdw blurRad="38100" dist="38100" dir="2700000" algn="tl">
                    <a:srgbClr val="000000">
                      <a:alpha val="43137"/>
                    </a:srgbClr>
                  </a:outerShdw>
                </a:effectLst>
                <a:latin typeface="Arial" panose="020B0604020202020204" pitchFamily="34" charset="0"/>
              </a:rPr>
              <a:t>.</a:t>
            </a:r>
            <a:endParaRPr lang="en-SG" altLang="zh-CN" sz="2000" dirty="0" smtClean="0">
              <a:effectLst>
                <a:outerShdw blurRad="38100" dist="38100" dir="2700000" algn="tl">
                  <a:srgbClr val="000000">
                    <a:alpha val="43137"/>
                  </a:srgbClr>
                </a:outerShdw>
              </a:effectLst>
              <a:latin typeface="Arial" panose="020B0604020202020204" pitchFamily="34" charset="0"/>
            </a:endParaRPr>
          </a:p>
          <a:p>
            <a:pPr algn="ctr"/>
            <a:endParaRPr lang="en-SG" altLang="zh-CN" sz="2000" dirty="0" smtClean="0">
              <a:effectLst>
                <a:outerShdw blurRad="38100" dist="38100" dir="2700000" algn="tl">
                  <a:srgbClr val="000000">
                    <a:alpha val="43137"/>
                  </a:srgbClr>
                </a:outerShdw>
              </a:effectLst>
              <a:latin typeface="Arial" panose="020B0604020202020204" pitchFamily="34" charset="0"/>
            </a:endParaRPr>
          </a:p>
          <a:p>
            <a:pPr marL="342900" indent="-342900" algn="ctr">
              <a:buFont typeface="Arial" panose="020B0604020202020204" pitchFamily="34" charset="0"/>
              <a:buChar char="•"/>
            </a:pPr>
            <a:r>
              <a:rPr lang="en-SG" altLang="zh-CN" sz="2000" dirty="0">
                <a:effectLst>
                  <a:outerShdw blurRad="38100" dist="38100" dir="2700000" algn="tl">
                    <a:srgbClr val="000000">
                      <a:alpha val="43137"/>
                    </a:srgbClr>
                  </a:outerShdw>
                </a:effectLst>
                <a:latin typeface="Arial" panose="020B0604020202020204" pitchFamily="34" charset="0"/>
              </a:rPr>
              <a:t>Following the foot-step of the most successful business platform “</a:t>
            </a:r>
            <a:r>
              <a:rPr lang="en-SG" altLang="zh-CN" sz="2000" dirty="0" err="1">
                <a:effectLst>
                  <a:outerShdw blurRad="38100" dist="38100" dir="2700000" algn="tl">
                    <a:srgbClr val="000000">
                      <a:alpha val="43137"/>
                    </a:srgbClr>
                  </a:outerShdw>
                </a:effectLst>
                <a:latin typeface="Arial" panose="020B0604020202020204" pitchFamily="34" charset="0"/>
              </a:rPr>
              <a:t>Alibaba</a:t>
            </a:r>
            <a:r>
              <a:rPr lang="en-SG" altLang="zh-CN" sz="2000" dirty="0">
                <a:effectLst>
                  <a:outerShdw blurRad="38100" dist="38100" dir="2700000" algn="tl">
                    <a:srgbClr val="000000">
                      <a:alpha val="43137"/>
                    </a:srgbClr>
                  </a:outerShdw>
                </a:effectLst>
                <a:latin typeface="Arial" panose="020B0604020202020204" pitchFamily="34" charset="0"/>
              </a:rPr>
              <a:t>” and </a:t>
            </a:r>
            <a:r>
              <a:rPr lang="en-SG" altLang="zh-CN" sz="2000" dirty="0" err="1">
                <a:effectLst>
                  <a:outerShdw blurRad="38100" dist="38100" dir="2700000" algn="tl">
                    <a:srgbClr val="000000">
                      <a:alpha val="43137"/>
                    </a:srgbClr>
                  </a:outerShdw>
                </a:effectLst>
                <a:latin typeface="Arial" panose="020B0604020202020204" pitchFamily="34" charset="0"/>
              </a:rPr>
              <a:t>visonary</a:t>
            </a:r>
            <a:r>
              <a:rPr lang="en-SG" altLang="zh-CN" sz="2000" dirty="0">
                <a:effectLst>
                  <a:outerShdw blurRad="38100" dist="38100" dir="2700000" algn="tl">
                    <a:srgbClr val="000000">
                      <a:alpha val="43137"/>
                    </a:srgbClr>
                  </a:outerShdw>
                </a:effectLst>
                <a:latin typeface="Arial" panose="020B0604020202020204" pitchFamily="34" charset="0"/>
              </a:rPr>
              <a:t> Mr Jack Ma, </a:t>
            </a:r>
            <a:r>
              <a:rPr lang="en-SG" altLang="zh-CN" sz="2000" dirty="0" err="1">
                <a:effectLst>
                  <a:outerShdw blurRad="38100" dist="38100" dir="2700000" algn="tl">
                    <a:srgbClr val="000000">
                      <a:alpha val="43137"/>
                    </a:srgbClr>
                  </a:outerShdw>
                </a:effectLst>
                <a:latin typeface="Arial" panose="020B0604020202020204" pitchFamily="34" charset="0"/>
              </a:rPr>
              <a:t>VGLOBAL</a:t>
            </a:r>
            <a:r>
              <a:rPr lang="en-SG" altLang="zh-CN" sz="2000" dirty="0">
                <a:effectLst>
                  <a:outerShdw blurRad="38100" dist="38100" dir="2700000" algn="tl">
                    <a:srgbClr val="000000">
                      <a:alpha val="43137"/>
                    </a:srgbClr>
                  </a:outerShdw>
                </a:effectLst>
                <a:latin typeface="Arial" panose="020B0604020202020204" pitchFamily="34" charset="0"/>
              </a:rPr>
              <a:t> aims to be new rookie in app industry globally</a:t>
            </a:r>
            <a:r>
              <a:rPr lang="en-SG" altLang="zh-CN" sz="2000" dirty="0" smtClean="0">
                <a:effectLst>
                  <a:outerShdw blurRad="38100" dist="38100" dir="2700000" algn="tl">
                    <a:srgbClr val="000000">
                      <a:alpha val="43137"/>
                    </a:srgbClr>
                  </a:outerShdw>
                </a:effectLst>
                <a:latin typeface="Arial" panose="020B0604020202020204" pitchFamily="34" charset="0"/>
              </a:rPr>
              <a:t>.</a:t>
            </a:r>
            <a:endParaRPr lang="en-US" sz="2000" dirty="0" smtClean="0"/>
          </a:p>
          <a:p>
            <a:pPr algn="ctr"/>
            <a:endParaRPr lang="en-US" sz="3600" dirty="0"/>
          </a:p>
        </p:txBody>
      </p:sp>
      <p:sp>
        <p:nvSpPr>
          <p:cNvPr id="28" name="TextBox 27"/>
          <p:cNvSpPr txBox="1"/>
          <p:nvPr/>
        </p:nvSpPr>
        <p:spPr>
          <a:xfrm>
            <a:off x="16338176" y="-699247"/>
            <a:ext cx="184731" cy="369332"/>
          </a:xfrm>
          <a:prstGeom prst="rect">
            <a:avLst/>
          </a:prstGeom>
          <a:noFill/>
        </p:spPr>
        <p:txBody>
          <a:bodyPr wrap="none" rtlCol="0">
            <a:spAutoFit/>
          </a:bodyPr>
          <a:lstStyle/>
          <a:p>
            <a:endParaRPr lang="en-US" dirty="0"/>
          </a:p>
        </p:txBody>
      </p:sp>
      <p:pic>
        <p:nvPicPr>
          <p:cNvPr id="29" name="图片 4" descr="images (3)"/>
          <p:cNvPicPr>
            <a:picLocks noChangeAspect="1"/>
          </p:cNvPicPr>
          <p:nvPr/>
        </p:nvPicPr>
        <p:blipFill>
          <a:blip r:embed="rId2"/>
          <a:stretch>
            <a:fillRect/>
          </a:stretch>
        </p:blipFill>
        <p:spPr>
          <a:xfrm>
            <a:off x="7241416" y="2934263"/>
            <a:ext cx="4702175" cy="2929255"/>
          </a:xfrm>
          <a:prstGeom prst="rect">
            <a:avLst/>
          </a:prstGeom>
        </p:spPr>
      </p:pic>
      <p:sp>
        <p:nvSpPr>
          <p:cNvPr id="30" name="Rectangle 29"/>
          <p:cNvSpPr/>
          <p:nvPr/>
        </p:nvSpPr>
        <p:spPr>
          <a:xfrm>
            <a:off x="4307840" y="1205865"/>
            <a:ext cx="2561590" cy="132207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en-US" sz="2000" u="sng" dirty="0">
                <a:solidFill>
                  <a:schemeClr val="tx1"/>
                </a:solidFill>
                <a:effectLst>
                  <a:outerShdw blurRad="38100" dist="19050" dir="2700000" algn="tl" rotWithShape="0">
                    <a:schemeClr val="dk1">
                      <a:alpha val="40000"/>
                    </a:schemeClr>
                  </a:outerShdw>
                </a:effectLst>
              </a:rPr>
              <a:t>ABOUT US</a:t>
            </a:r>
            <a:r>
              <a:rPr lang="en-SG" sz="2000" u="sng" dirty="0">
                <a:solidFill>
                  <a:schemeClr val="tx1"/>
                </a:solidFill>
                <a:effectLst>
                  <a:outerShdw blurRad="38100" dist="19050" dir="2700000" algn="tl" rotWithShape="0">
                    <a:schemeClr val="dk1">
                      <a:alpha val="40000"/>
                    </a:schemeClr>
                  </a:outerShdw>
                </a:effectLst>
                <a:latin typeface="Arial" panose="020B0604020202020204" pitchFamily="34" charset="0"/>
              </a:rPr>
              <a:t>, </a:t>
            </a:r>
            <a:endParaRPr lang="en-SG" sz="2000" u="sng" dirty="0">
              <a:solidFill>
                <a:schemeClr val="tx1"/>
              </a:solidFill>
              <a:effectLst>
                <a:outerShdw blurRad="38100" dist="19050" dir="2700000" algn="tl" rotWithShape="0">
                  <a:schemeClr val="dk1">
                    <a:alpha val="40000"/>
                  </a:schemeClr>
                </a:outerShdw>
              </a:effectLst>
              <a:latin typeface="Arial" panose="020B0604020202020204" pitchFamily="34" charset="0"/>
            </a:endParaRPr>
          </a:p>
          <a:p>
            <a:pPr algn="ctr"/>
            <a:r>
              <a:rPr lang="en-SG" altLang="zh-CN" sz="3600" dirty="0" err="1">
                <a:solidFill>
                  <a:schemeClr val="tx1"/>
                </a:solidFill>
                <a:effectLst>
                  <a:outerShdw blurRad="38100" dist="19050" dir="2700000" algn="tl" rotWithShape="0">
                    <a:schemeClr val="dk1">
                      <a:alpha val="40000"/>
                    </a:schemeClr>
                  </a:outerShdw>
                </a:effectLst>
                <a:latin typeface="Arial" panose="020B0604020202020204" pitchFamily="34" charset="0"/>
              </a:rPr>
              <a:t>VGLOBAL</a:t>
            </a:r>
            <a:endParaRPr lang="en-SG" altLang="zh-CN" sz="3600" dirty="0" err="1">
              <a:solidFill>
                <a:schemeClr val="tx1"/>
              </a:solidFill>
              <a:effectLst>
                <a:outerShdw blurRad="38100" dist="19050" dir="2700000" algn="tl" rotWithShape="0">
                  <a:schemeClr val="dk1">
                    <a:alpha val="40000"/>
                  </a:schemeClr>
                </a:outerShdw>
              </a:effectLst>
              <a:latin typeface="Arial" panose="020B0604020202020204" pitchFamily="34" charset="0"/>
            </a:endParaRPr>
          </a:p>
          <a:p>
            <a:pPr algn="ctr"/>
            <a:r>
              <a:rPr lang="en-SG" altLang="zh-CN" sz="2400" u="sng" dirty="0">
                <a:solidFill>
                  <a:schemeClr val="tx1"/>
                </a:solidFill>
                <a:effectLst>
                  <a:outerShdw blurRad="38100" dist="19050" dir="2700000" algn="tl" rotWithShape="0">
                    <a:schemeClr val="dk1">
                      <a:alpha val="40000"/>
                    </a:schemeClr>
                  </a:outerShdw>
                </a:effectLst>
                <a:latin typeface="Arial" panose="020B0604020202020204" pitchFamily="34" charset="0"/>
              </a:rPr>
              <a:t> </a:t>
            </a:r>
            <a:r>
              <a:rPr lang="en-SG" altLang="zh-CN" sz="2400" u="sng" dirty="0" err="1">
                <a:solidFill>
                  <a:schemeClr val="tx1"/>
                </a:solidFill>
                <a:effectLst>
                  <a:outerShdw blurRad="38100" dist="19050" dir="2700000" algn="tl" rotWithShape="0">
                    <a:schemeClr val="dk1">
                      <a:alpha val="40000"/>
                    </a:schemeClr>
                  </a:outerShdw>
                </a:effectLst>
                <a:latin typeface="Arial" panose="020B0604020202020204" pitchFamily="34" charset="0"/>
              </a:rPr>
              <a:t>Missons</a:t>
            </a:r>
            <a:r>
              <a:rPr lang="en-SG" altLang="zh-CN" sz="2400" u="sng" dirty="0">
                <a:solidFill>
                  <a:schemeClr val="tx1"/>
                </a:solidFill>
                <a:effectLst>
                  <a:outerShdw blurRad="38100" dist="19050" dir="2700000" algn="tl" rotWithShape="0">
                    <a:schemeClr val="dk1">
                      <a:alpha val="40000"/>
                    </a:schemeClr>
                  </a:outerShdw>
                </a:effectLst>
                <a:latin typeface="Arial" panose="020B0604020202020204" pitchFamily="34" charset="0"/>
              </a:rPr>
              <a:t> &amp; Goals</a:t>
            </a:r>
            <a:endParaRPr lang="en-SG" altLang="zh-CN" sz="2400" u="sng" dirty="0">
              <a:solidFill>
                <a:schemeClr val="tx1"/>
              </a:solidFill>
              <a:effectLst>
                <a:outerShdw blurRad="38100" dist="19050" dir="2700000" algn="tl" rotWithShape="0">
                  <a:schemeClr val="dk1">
                    <a:alpha val="40000"/>
                  </a:schemeClr>
                </a:outerShdw>
              </a:effectLst>
              <a:latin typeface="Arial" panose="020B0604020202020204" pitchFamily="34" charset="0"/>
            </a:endParaRPr>
          </a:p>
        </p:txBody>
      </p:sp>
      <p:pic>
        <p:nvPicPr>
          <p:cNvPr id="3" name="44B7C0F4-79DB-4F8B-9303-0E098D69D8BE-1" descr="qt_temp"/>
          <p:cNvPicPr>
            <a:picLocks noChangeAspect="1"/>
          </p:cNvPicPr>
          <p:nvPr/>
        </p:nvPicPr>
        <p:blipFill>
          <a:blip r:embed="rId3"/>
          <a:stretch>
            <a:fillRect/>
          </a:stretch>
        </p:blipFill>
        <p:spPr>
          <a:xfrm>
            <a:off x="9385935" y="195580"/>
            <a:ext cx="1010285" cy="1010285"/>
          </a:xfrm>
          <a:prstGeom prst="rect">
            <a:avLst/>
          </a:prstGeom>
        </p:spPr>
      </p:pic>
      <p:pic>
        <p:nvPicPr>
          <p:cNvPr id="2" name="图片 1" descr="Android-App-Store"/>
          <p:cNvPicPr>
            <a:picLocks noChangeAspect="1"/>
          </p:cNvPicPr>
          <p:nvPr/>
        </p:nvPicPr>
        <p:blipFill>
          <a:blip r:embed="rId4"/>
          <a:stretch>
            <a:fillRect/>
          </a:stretch>
        </p:blipFill>
        <p:spPr>
          <a:xfrm>
            <a:off x="10587990" y="195580"/>
            <a:ext cx="1485265" cy="101028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6880" y="2484120"/>
            <a:ext cx="4071620" cy="2404110"/>
          </a:xfrm>
        </p:spPr>
        <p:txBody>
          <a:bodyPr>
            <a:noAutofit/>
          </a:bodyPr>
          <a:lstStyle/>
          <a:p>
            <a:r>
              <a:rPr lang="zh-CN" altLang="en-US" sz="1400" b="1" u="sng" dirty="0" smtClean="0">
                <a:latin typeface="Arial" panose="020B0604020202020204" pitchFamily="34" charset="0"/>
                <a:ea typeface="Arial" panose="020B0604020202020204" pitchFamily="34" charset="0"/>
                <a:cs typeface="Arial" panose="020B0604020202020204" pitchFamily="34" charset="0"/>
              </a:rPr>
              <a:t>Here</a:t>
            </a:r>
            <a:r>
              <a:rPr lang="en-SG" altLang="zh-CN" sz="1400" b="1" u="sng" dirty="0" smtClean="0">
                <a:latin typeface="Arial" panose="020B0604020202020204" pitchFamily="34" charset="0"/>
                <a:ea typeface="Arial" panose="020B0604020202020204" pitchFamily="34" charset="0"/>
                <a:cs typeface="Arial" panose="020B0604020202020204" pitchFamily="34" charset="0"/>
              </a:rPr>
              <a:t>‘</a:t>
            </a:r>
            <a:r>
              <a:rPr lang="zh-CN" altLang="en-US" sz="1400" b="1" u="sng" dirty="0" smtClean="0">
                <a:latin typeface="Arial" panose="020B0604020202020204" pitchFamily="34" charset="0"/>
                <a:ea typeface="Arial" panose="020B0604020202020204" pitchFamily="34" charset="0"/>
                <a:cs typeface="Arial" panose="020B0604020202020204" pitchFamily="34" charset="0"/>
              </a:rPr>
              <a:t>s </a:t>
            </a:r>
            <a:r>
              <a:rPr lang="zh-CN" altLang="en-US" sz="1400" b="1" u="sng" dirty="0">
                <a:latin typeface="Arial" panose="020B0604020202020204" pitchFamily="34" charset="0"/>
                <a:ea typeface="Arial" panose="020B0604020202020204" pitchFamily="34" charset="0"/>
                <a:cs typeface="Arial" panose="020B0604020202020204" pitchFamily="34" charset="0"/>
              </a:rPr>
              <a:t>How Much Uber Made in Revenue in 2016</a:t>
            </a:r>
            <a:endParaRPr lang="zh-CN" altLang="en-US" sz="1400" b="1" u="sng" dirty="0">
              <a:latin typeface="Arial" panose="020B0604020202020204" pitchFamily="34" charset="0"/>
              <a:ea typeface="Arial" panose="020B0604020202020204" pitchFamily="34" charset="0"/>
              <a:cs typeface="Arial" panose="020B0604020202020204" pitchFamily="34" charset="0"/>
            </a:endParaRPr>
          </a:p>
          <a:p>
            <a:pPr marL="0" indent="0">
              <a:buNone/>
            </a:pPr>
            <a:r>
              <a:rPr lang="zh-CN" altLang="en-US" sz="1400" dirty="0" smtClean="0">
                <a:latin typeface="Arial" panose="020B0604020202020204" pitchFamily="34" charset="0"/>
                <a:ea typeface="Arial" panose="020B0604020202020204" pitchFamily="34" charset="0"/>
                <a:cs typeface="Arial" panose="020B0604020202020204" pitchFamily="34" charset="0"/>
              </a:rPr>
              <a:t>Ride-hailing </a:t>
            </a:r>
            <a:r>
              <a:rPr lang="zh-CN" altLang="en-US" sz="1400" dirty="0">
                <a:latin typeface="Arial" panose="020B0604020202020204" pitchFamily="34" charset="0"/>
                <a:ea typeface="Arial" panose="020B0604020202020204" pitchFamily="34" charset="0"/>
                <a:cs typeface="Arial" panose="020B0604020202020204" pitchFamily="34" charset="0"/>
              </a:rPr>
              <a:t>service Uber Technologies generated $6.5 billion in revenue last year and its gross bookings doubled to $20 billion, the ride-hailing service said on Friday</a:t>
            </a:r>
            <a:r>
              <a:rPr lang="zh-CN" altLang="en-US" sz="1400" dirty="0" smtClean="0">
                <a:latin typeface="Arial" panose="020B0604020202020204" pitchFamily="34" charset="0"/>
                <a:ea typeface="Arial" panose="020B0604020202020204" pitchFamily="34" charset="0"/>
                <a:cs typeface="Arial" panose="020B0604020202020204" pitchFamily="34" charset="0"/>
              </a:rPr>
              <a:t>.</a:t>
            </a:r>
            <a:endParaRPr lang="vi-VN" altLang="zh-CN" sz="1400" dirty="0" smtClean="0">
              <a:latin typeface="Arial" panose="020B0604020202020204" pitchFamily="34" charset="0"/>
              <a:ea typeface="Arial" panose="020B0604020202020204" pitchFamily="34" charset="0"/>
              <a:cs typeface="Arial" panose="020B0604020202020204" pitchFamily="34" charset="0"/>
            </a:endParaRPr>
          </a:p>
          <a:p>
            <a:r>
              <a:rPr lang="zh-CN" altLang="en-US" sz="1400" b="1" u="sng" dirty="0">
                <a:latin typeface="Arial" panose="020B0604020202020204" pitchFamily="34" charset="0"/>
                <a:ea typeface="Arial" panose="020B0604020202020204" pitchFamily="34" charset="0"/>
                <a:cs typeface="Arial" panose="020B0604020202020204" pitchFamily="34" charset="0"/>
              </a:rPr>
              <a:t>GrabTaxi raises $350M to boost SE Asia </a:t>
            </a:r>
            <a:r>
              <a:rPr lang="zh-CN" altLang="en-US" sz="1400" b="1" u="sng" dirty="0" smtClean="0">
                <a:latin typeface="Arial" panose="020B0604020202020204" pitchFamily="34" charset="0"/>
                <a:ea typeface="Arial" panose="020B0604020202020204" pitchFamily="34" charset="0"/>
                <a:cs typeface="Arial" panose="020B0604020202020204" pitchFamily="34" charset="0"/>
              </a:rPr>
              <a:t>operations</a:t>
            </a:r>
            <a:endParaRPr lang="zh-CN" altLang="en-US" sz="1400" dirty="0">
              <a:latin typeface="Arial" panose="020B0604020202020204" pitchFamily="34" charset="0"/>
              <a:ea typeface="Arial" panose="020B0604020202020204" pitchFamily="34" charset="0"/>
              <a:cs typeface="Arial" panose="020B0604020202020204" pitchFamily="34" charset="0"/>
            </a:endParaRPr>
          </a:p>
        </p:txBody>
      </p:sp>
      <p:sp>
        <p:nvSpPr>
          <p:cNvPr id="15" name="Rectangle 14"/>
          <p:cNvSpPr/>
          <p:nvPr/>
        </p:nvSpPr>
        <p:spPr>
          <a:xfrm>
            <a:off x="3466465" y="1684655"/>
            <a:ext cx="5130800" cy="64516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vi-VN" altLang="zh-CN" sz="3600" dirty="0" smtClean="0">
                <a:solidFill>
                  <a:schemeClr val="tx1"/>
                </a:solidFill>
                <a:effectLst>
                  <a:outerShdw blurRad="38100" dist="19050" dir="2700000" algn="tl" rotWithShape="0">
                    <a:schemeClr val="dk1">
                      <a:alpha val="40000"/>
                    </a:schemeClr>
                  </a:outerShdw>
                </a:effectLst>
                <a:latin typeface="Arial" panose="020B0604020202020204" pitchFamily="34" charset="0"/>
              </a:rPr>
              <a:t>THE NEXT E-HAIL APP</a:t>
            </a:r>
            <a:endParaRPr lang="vi-VN" altLang="zh-CN" sz="3600" dirty="0" smtClean="0">
              <a:solidFill>
                <a:schemeClr val="tx1"/>
              </a:solidFill>
              <a:effectLst>
                <a:outerShdw blurRad="38100" dist="19050" dir="2700000" algn="tl" rotWithShape="0">
                  <a:schemeClr val="dk1">
                    <a:alpha val="40000"/>
                  </a:schemeClr>
                </a:outerShdw>
              </a:effectLst>
              <a:latin typeface="Arial" panose="020B0604020202020204" pitchFamily="34" charset="0"/>
            </a:endParaRPr>
          </a:p>
        </p:txBody>
      </p:sp>
      <p:pic>
        <p:nvPicPr>
          <p:cNvPr id="14" name="图片 6" descr="download (3)"/>
          <p:cNvPicPr>
            <a:picLocks noChangeAspect="1"/>
          </p:cNvPicPr>
          <p:nvPr/>
        </p:nvPicPr>
        <p:blipFill>
          <a:blip r:embed="rId1"/>
          <a:stretch>
            <a:fillRect/>
          </a:stretch>
        </p:blipFill>
        <p:spPr>
          <a:xfrm>
            <a:off x="1898015" y="5139690"/>
            <a:ext cx="1977390" cy="1328420"/>
          </a:xfrm>
          <a:prstGeom prst="rect">
            <a:avLst/>
          </a:prstGeom>
        </p:spPr>
      </p:pic>
      <p:pic>
        <p:nvPicPr>
          <p:cNvPr id="17" name="图片 5" descr="grab-taxi-5"/>
          <p:cNvPicPr>
            <a:picLocks noChangeAspect="1"/>
          </p:cNvPicPr>
          <p:nvPr/>
        </p:nvPicPr>
        <p:blipFill>
          <a:blip r:embed="rId2"/>
          <a:stretch>
            <a:fillRect/>
          </a:stretch>
        </p:blipFill>
        <p:spPr>
          <a:xfrm>
            <a:off x="4508500" y="4888230"/>
            <a:ext cx="1858645" cy="1270635"/>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2825" y="116205"/>
            <a:ext cx="2106930" cy="1457325"/>
          </a:xfrm>
          <a:prstGeom prst="rect">
            <a:avLst/>
          </a:prstGeom>
        </p:spPr>
      </p:pic>
      <p:pic>
        <p:nvPicPr>
          <p:cNvPr id="19" name="44B7C0F4-79DB-4F8B-9303-0E098D69D8BE-20" descr="qt_temp"/>
          <p:cNvPicPr>
            <a:picLocks noChangeAspect="1"/>
          </p:cNvPicPr>
          <p:nvPr/>
        </p:nvPicPr>
        <p:blipFill>
          <a:blip r:embed="rId4"/>
          <a:stretch>
            <a:fillRect/>
          </a:stretch>
        </p:blipFill>
        <p:spPr>
          <a:xfrm>
            <a:off x="9385935" y="195580"/>
            <a:ext cx="1010285" cy="1010285"/>
          </a:xfrm>
          <a:prstGeom prst="rect">
            <a:avLst/>
          </a:prstGeom>
        </p:spPr>
      </p:pic>
      <p:pic>
        <p:nvPicPr>
          <p:cNvPr id="4" name="图片 3" descr="Android-App-Store"/>
          <p:cNvPicPr>
            <a:picLocks noChangeAspect="1"/>
          </p:cNvPicPr>
          <p:nvPr/>
        </p:nvPicPr>
        <p:blipFill>
          <a:blip r:embed="rId5"/>
          <a:stretch>
            <a:fillRect/>
          </a:stretch>
        </p:blipFill>
        <p:spPr>
          <a:xfrm>
            <a:off x="10587990" y="195580"/>
            <a:ext cx="1485265" cy="1010285"/>
          </a:xfrm>
          <a:prstGeom prst="rect">
            <a:avLst/>
          </a:prstGeom>
        </p:spPr>
      </p:pic>
      <p:sp>
        <p:nvSpPr>
          <p:cNvPr id="12" name="文本框 11"/>
          <p:cNvSpPr txBox="1"/>
          <p:nvPr/>
        </p:nvSpPr>
        <p:spPr>
          <a:xfrm>
            <a:off x="5094605" y="6372860"/>
            <a:ext cx="1738630" cy="368300"/>
          </a:xfrm>
          <a:prstGeom prst="rect">
            <a:avLst/>
          </a:prstGeom>
          <a:noFill/>
        </p:spPr>
        <p:txBody>
          <a:bodyPr wrap="none" rtlCol="0">
            <a:spAutoFit/>
          </a:bodyPr>
          <a:p>
            <a:r>
              <a:rPr lang="en-SG" altLang="zh-CN"/>
              <a:t>Expansion step 8</a:t>
            </a:r>
            <a:endParaRPr lang="en-SG" altLang="zh-CN"/>
          </a:p>
        </p:txBody>
      </p:sp>
      <p:sp>
        <p:nvSpPr>
          <p:cNvPr id="13" name="文本框 12"/>
          <p:cNvSpPr txBox="1"/>
          <p:nvPr/>
        </p:nvSpPr>
        <p:spPr>
          <a:xfrm>
            <a:off x="7162165" y="3208020"/>
            <a:ext cx="4356100" cy="203009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p>
            <a:pPr algn="ctr"/>
            <a:r>
              <a:rPr lang="en-SG" altLang="zh-CN">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charset="0"/>
              </a:rPr>
              <a:t>Our next big step will be taking towards the next E-Hail taxi APP. Following the success of UBER and GRAB, </a:t>
            </a:r>
            <a:endParaRPr lang="en-SG" altLang="zh-CN">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charset="0"/>
            </a:endParaRPr>
          </a:p>
          <a:p>
            <a:pPr algn="ctr"/>
            <a:r>
              <a:rPr lang="en-SG" altLang="zh-CN">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charset="0"/>
              </a:rPr>
              <a:t>Our company will Fabricate a similar E-Hail App to service the community.</a:t>
            </a:r>
            <a:endParaRPr lang="en-SG" altLang="zh-CN">
              <a:latin typeface="Arial Black" panose="020B0A0402010202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7355" y="1826260"/>
            <a:ext cx="4608830" cy="2519680"/>
          </a:xfrm>
        </p:spPr>
        <p:txBody>
          <a:bodyPr>
            <a:normAutofit lnSpcReduction="10000"/>
          </a:bodyPr>
          <a:lstStyle/>
          <a:p>
            <a:pPr marL="0" indent="0">
              <a:buNone/>
            </a:pPr>
            <a:r>
              <a:rPr lang="en-US" sz="2000" b="1" u="sng" dirty="0">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Arial" panose="020B0604020202020204" pitchFamily="34" charset="0"/>
              </a:rPr>
              <a:t>Benefits of </a:t>
            </a:r>
            <a:r>
              <a:rPr lang="en-SG" altLang="en-US" sz="2000" b="1" u="sng" dirty="0">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Arial" panose="020B0604020202020204" pitchFamily="34" charset="0"/>
              </a:rPr>
              <a:t>VAuto </a:t>
            </a:r>
            <a:r>
              <a:rPr lang="en-US" sz="2000" b="1" u="sng" dirty="0">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Arial" panose="020B0604020202020204" pitchFamily="34" charset="0"/>
              </a:rPr>
              <a:t>E-bikes </a:t>
            </a:r>
            <a:r>
              <a:rPr lang="en-SG" altLang="en-US" sz="2000" b="1" u="sng" dirty="0">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Arial" panose="020B0604020202020204" pitchFamily="34" charset="0"/>
              </a:rPr>
              <a:t>&amp; E-Cars</a:t>
            </a:r>
            <a:endParaRPr lang="en-SG" altLang="en-US" sz="2000" b="1" u="sng" dirty="0">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Arial" panose="020B0604020202020204" pitchFamily="34" charset="0"/>
            </a:endParaRPr>
          </a:p>
          <a:p>
            <a:r>
              <a:rPr lang="en-US" sz="2000" dirty="0">
                <a:latin typeface="Arial" panose="020B0604020202020204" pitchFamily="34" charset="0"/>
                <a:ea typeface="Arial" panose="020B0604020202020204" pitchFamily="34" charset="0"/>
                <a:cs typeface="Arial" panose="020B0604020202020204" pitchFamily="34" charset="0"/>
              </a:rPr>
              <a:t>Commuting or getting around town</a:t>
            </a:r>
            <a:endParaRPr lang="en-US" sz="2000" dirty="0">
              <a:latin typeface="Arial" panose="020B0604020202020204" pitchFamily="34" charset="0"/>
              <a:ea typeface="Arial" panose="020B0604020202020204" pitchFamily="34" charset="0"/>
              <a:cs typeface="Arial" panose="020B0604020202020204" pitchFamily="34" charset="0"/>
            </a:endParaRPr>
          </a:p>
          <a:p>
            <a:r>
              <a:rPr lang="en-US" sz="2000" dirty="0">
                <a:latin typeface="Arial" panose="020B0604020202020204" pitchFamily="34" charset="0"/>
                <a:ea typeface="Arial" panose="020B0604020202020204" pitchFamily="34" charset="0"/>
                <a:cs typeface="Arial" panose="020B0604020202020204" pitchFamily="34" charset="0"/>
              </a:rPr>
              <a:t>Cost-saving: save money on gas</a:t>
            </a:r>
            <a:endParaRPr lang="en-US" sz="2000" dirty="0">
              <a:latin typeface="Arial" panose="020B0604020202020204" pitchFamily="34" charset="0"/>
              <a:ea typeface="Arial" panose="020B0604020202020204" pitchFamily="34" charset="0"/>
              <a:cs typeface="Arial" panose="020B0604020202020204" pitchFamily="34" charset="0"/>
            </a:endParaRPr>
          </a:p>
          <a:p>
            <a:r>
              <a:rPr lang="en-US" sz="2000" dirty="0" smtClean="0">
                <a:latin typeface="Arial" panose="020B0604020202020204" pitchFamily="34" charset="0"/>
                <a:ea typeface="Arial" panose="020B0604020202020204" pitchFamily="34" charset="0"/>
                <a:cs typeface="Arial" panose="020B0604020202020204" pitchFamily="34" charset="0"/>
              </a:rPr>
              <a:t>Environment</a:t>
            </a:r>
            <a:r>
              <a:rPr lang="en-SG" altLang="en-US" sz="2000" dirty="0" smtClean="0">
                <a:latin typeface="Arial" panose="020B0604020202020204" pitchFamily="34" charset="0"/>
                <a:ea typeface="Arial" panose="020B0604020202020204" pitchFamily="34" charset="0"/>
                <a:cs typeface="Arial" panose="020B0604020202020204" pitchFamily="34" charset="0"/>
              </a:rPr>
              <a:t>al</a:t>
            </a:r>
            <a:r>
              <a:rPr lang="en-US" sz="2000" dirty="0" smtClean="0">
                <a:latin typeface="Arial" panose="020B0604020202020204" pitchFamily="34" charset="0"/>
                <a:ea typeface="Arial" panose="020B0604020202020204" pitchFamily="34" charset="0"/>
                <a:cs typeface="Arial" panose="020B0604020202020204" pitchFamily="34" charset="0"/>
              </a:rPr>
              <a:t>-friendly</a:t>
            </a:r>
            <a:endParaRPr lang="en-US" sz="2000" dirty="0">
              <a:latin typeface="Arial" panose="020B0604020202020204" pitchFamily="34" charset="0"/>
              <a:ea typeface="Arial" panose="020B0604020202020204" pitchFamily="34" charset="0"/>
              <a:cs typeface="Arial" panose="020B0604020202020204" pitchFamily="34" charset="0"/>
            </a:endParaRPr>
          </a:p>
          <a:p>
            <a:endParaRPr lang="en-US" sz="2000" b="1" dirty="0">
              <a:latin typeface="Arial" panose="020B0604020202020204" pitchFamily="34" charset="0"/>
              <a:ea typeface="Arial" panose="020B0604020202020204" pitchFamily="34" charset="0"/>
              <a:cs typeface="Arial" panose="020B0604020202020204" pitchFamily="34" charset="0"/>
            </a:endParaRPr>
          </a:p>
        </p:txBody>
      </p:sp>
      <p:sp>
        <p:nvSpPr>
          <p:cNvPr id="2" name="Rectangle 14"/>
          <p:cNvSpPr/>
          <p:nvPr/>
        </p:nvSpPr>
        <p:spPr>
          <a:xfrm>
            <a:off x="234950" y="349885"/>
            <a:ext cx="3035300" cy="1383665"/>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p>
            <a:pPr algn="ctr"/>
            <a:r>
              <a:rPr lang="en-SG" altLang="zh-CN" sz="360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rPr>
              <a:t>V</a:t>
            </a:r>
            <a:r>
              <a:rPr lang="en-SG" altLang="vi-VN" sz="360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rPr>
              <a:t>AUTO</a:t>
            </a:r>
            <a:r>
              <a:rPr lang="vi-VN" altLang="zh-CN" sz="360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rPr>
              <a:t> </a:t>
            </a:r>
            <a:endParaRPr lang="vi-VN" altLang="zh-CN" sz="360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ndParaRPr>
          </a:p>
          <a:p>
            <a:pPr algn="ctr"/>
            <a:r>
              <a:rPr lang="en-SG" altLang="vi-VN" sz="240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rPr>
              <a:t>E-</a:t>
            </a:r>
            <a:r>
              <a:rPr lang="vi-VN" altLang="zh-CN" sz="240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rPr>
              <a:t>BIKE </a:t>
            </a:r>
            <a:r>
              <a:rPr lang="en-SG" altLang="vi-VN" sz="240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rPr>
              <a:t>&amp; E-CAR </a:t>
            </a:r>
            <a:r>
              <a:rPr lang="vi-VN" altLang="zh-CN" sz="240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rPr>
              <a:t>FACTORY</a:t>
            </a:r>
            <a:endParaRPr lang="vi-VN" altLang="zh-CN" sz="240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ndParaRPr>
          </a:p>
        </p:txBody>
      </p:sp>
      <p:pic>
        <p:nvPicPr>
          <p:cNvPr id="12" name="图片 11" descr="Vauto"/>
          <p:cNvPicPr>
            <a:picLocks noChangeAspect="1"/>
          </p:cNvPicPr>
          <p:nvPr/>
        </p:nvPicPr>
        <p:blipFill>
          <a:blip r:embed="rId1"/>
          <a:stretch>
            <a:fillRect/>
          </a:stretch>
        </p:blipFill>
        <p:spPr>
          <a:xfrm>
            <a:off x="4593590" y="195580"/>
            <a:ext cx="3288665" cy="2030730"/>
          </a:xfrm>
          <a:prstGeom prst="rect">
            <a:avLst/>
          </a:prstGeom>
        </p:spPr>
      </p:pic>
      <p:pic>
        <p:nvPicPr>
          <p:cNvPr id="19" name="44B7C0F4-79DB-4F8B-9303-0E098D69D8BE-22" descr="qt_temp"/>
          <p:cNvPicPr>
            <a:picLocks noChangeAspect="1"/>
          </p:cNvPicPr>
          <p:nvPr/>
        </p:nvPicPr>
        <p:blipFill>
          <a:blip r:embed="rId2"/>
          <a:stretch>
            <a:fillRect/>
          </a:stretch>
        </p:blipFill>
        <p:spPr>
          <a:xfrm>
            <a:off x="9385935" y="195580"/>
            <a:ext cx="1010285" cy="1010285"/>
          </a:xfrm>
          <a:prstGeom prst="rect">
            <a:avLst/>
          </a:prstGeom>
        </p:spPr>
      </p:pic>
      <p:pic>
        <p:nvPicPr>
          <p:cNvPr id="13" name="图片 12" descr="Android-App-Store"/>
          <p:cNvPicPr>
            <a:picLocks noChangeAspect="1"/>
          </p:cNvPicPr>
          <p:nvPr/>
        </p:nvPicPr>
        <p:blipFill>
          <a:blip r:embed="rId3"/>
          <a:stretch>
            <a:fillRect/>
          </a:stretch>
        </p:blipFill>
        <p:spPr>
          <a:xfrm>
            <a:off x="10587990" y="195580"/>
            <a:ext cx="1485265" cy="1010285"/>
          </a:xfrm>
          <a:prstGeom prst="rect">
            <a:avLst/>
          </a:prstGeom>
        </p:spPr>
      </p:pic>
      <p:pic>
        <p:nvPicPr>
          <p:cNvPr id="18" name="图片 17" descr="273fe0800cffe9b7d13113d7ed5e3141994987e5"/>
          <p:cNvPicPr>
            <a:picLocks noChangeAspect="1"/>
          </p:cNvPicPr>
          <p:nvPr/>
        </p:nvPicPr>
        <p:blipFill>
          <a:blip r:embed="rId4"/>
          <a:stretch>
            <a:fillRect/>
          </a:stretch>
        </p:blipFill>
        <p:spPr>
          <a:xfrm>
            <a:off x="4780280" y="2169160"/>
            <a:ext cx="3566795" cy="1790700"/>
          </a:xfrm>
          <a:prstGeom prst="rect">
            <a:avLst/>
          </a:prstGeom>
        </p:spPr>
      </p:pic>
      <p:pic>
        <p:nvPicPr>
          <p:cNvPr id="20" name="图片 19" descr="e-gas-station-2151404_960_720"/>
          <p:cNvPicPr>
            <a:picLocks noChangeAspect="1"/>
          </p:cNvPicPr>
          <p:nvPr/>
        </p:nvPicPr>
        <p:blipFill>
          <a:blip r:embed="rId5"/>
          <a:stretch>
            <a:fillRect/>
          </a:stretch>
        </p:blipFill>
        <p:spPr>
          <a:xfrm>
            <a:off x="6043930" y="4220210"/>
            <a:ext cx="1569720" cy="1645920"/>
          </a:xfrm>
          <a:prstGeom prst="rect">
            <a:avLst/>
          </a:prstGeom>
        </p:spPr>
      </p:pic>
      <p:pic>
        <p:nvPicPr>
          <p:cNvPr id="21" name="图片 20" descr="EAuto background"/>
          <p:cNvPicPr>
            <a:picLocks noChangeAspect="1"/>
          </p:cNvPicPr>
          <p:nvPr/>
        </p:nvPicPr>
        <p:blipFill>
          <a:blip r:embed="rId6"/>
          <a:stretch>
            <a:fillRect/>
          </a:stretch>
        </p:blipFill>
        <p:spPr>
          <a:xfrm>
            <a:off x="8733155" y="1644650"/>
            <a:ext cx="2315210" cy="2315210"/>
          </a:xfrm>
          <a:prstGeom prst="rect">
            <a:avLst/>
          </a:prstGeom>
        </p:spPr>
      </p:pic>
      <p:sp>
        <p:nvSpPr>
          <p:cNvPr id="22" name="文本框 21"/>
          <p:cNvSpPr txBox="1"/>
          <p:nvPr/>
        </p:nvSpPr>
        <p:spPr>
          <a:xfrm>
            <a:off x="6407785" y="6372860"/>
            <a:ext cx="1738630" cy="368300"/>
          </a:xfrm>
          <a:prstGeom prst="rect">
            <a:avLst/>
          </a:prstGeom>
          <a:noFill/>
        </p:spPr>
        <p:txBody>
          <a:bodyPr wrap="none" rtlCol="0">
            <a:spAutoFit/>
          </a:bodyPr>
          <a:p>
            <a:r>
              <a:rPr lang="en-SG" altLang="zh-CN"/>
              <a:t>Expansion step 9</a:t>
            </a:r>
            <a:endParaRPr lang="en-SG" altLang="zh-CN"/>
          </a:p>
        </p:txBody>
      </p:sp>
      <p:pic>
        <p:nvPicPr>
          <p:cNvPr id="5" name="图片 4" descr="shutterstock_191120765"/>
          <p:cNvPicPr>
            <a:picLocks noChangeAspect="1"/>
          </p:cNvPicPr>
          <p:nvPr/>
        </p:nvPicPr>
        <p:blipFill>
          <a:blip r:embed="rId7"/>
          <a:stretch>
            <a:fillRect/>
          </a:stretch>
        </p:blipFill>
        <p:spPr>
          <a:xfrm>
            <a:off x="8733155" y="4345940"/>
            <a:ext cx="2952115" cy="2066925"/>
          </a:xfrm>
          <a:prstGeom prst="rect">
            <a:avLst/>
          </a:prstGeom>
        </p:spPr>
      </p:pic>
      <p:pic>
        <p:nvPicPr>
          <p:cNvPr id="6" name="图片 5" descr="EbikeFriendly"/>
          <p:cNvPicPr>
            <a:picLocks noChangeAspect="1"/>
          </p:cNvPicPr>
          <p:nvPr/>
        </p:nvPicPr>
        <p:blipFill>
          <a:blip r:embed="rId8"/>
          <a:stretch>
            <a:fillRect/>
          </a:stretch>
        </p:blipFill>
        <p:spPr>
          <a:xfrm>
            <a:off x="1407160" y="3940175"/>
            <a:ext cx="3517900" cy="24726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34950" y="349885"/>
            <a:ext cx="3035300" cy="1383665"/>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SG" altLang="zh-CN" sz="360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rPr>
              <a:t>V</a:t>
            </a:r>
            <a:r>
              <a:rPr lang="en-SG" altLang="vi-VN" sz="360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rPr>
              <a:t>AUTO</a:t>
            </a:r>
            <a:r>
              <a:rPr lang="vi-VN" altLang="zh-CN" sz="360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rPr>
              <a:t> </a:t>
            </a:r>
            <a:endParaRPr lang="vi-VN" altLang="zh-CN" sz="360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ndParaRPr>
          </a:p>
          <a:p>
            <a:pPr algn="ctr"/>
            <a:r>
              <a:rPr lang="en-SG" altLang="vi-VN" sz="240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rPr>
              <a:t>E-</a:t>
            </a:r>
            <a:r>
              <a:rPr lang="vi-VN" altLang="zh-CN" sz="240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rPr>
              <a:t>BIKE </a:t>
            </a:r>
            <a:r>
              <a:rPr lang="en-SG" altLang="vi-VN" sz="240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rPr>
              <a:t>&amp; E-CAR </a:t>
            </a:r>
            <a:r>
              <a:rPr lang="vi-VN" altLang="zh-CN" sz="240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rPr>
              <a:t>FACTORY</a:t>
            </a:r>
            <a:endParaRPr lang="vi-VN" altLang="zh-CN" sz="240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panose="020B0604020202020204" pitchFamily="34" charset="0"/>
            </a:endParaRPr>
          </a:p>
        </p:txBody>
      </p:sp>
      <p:pic>
        <p:nvPicPr>
          <p:cNvPr id="18" name="图片 3" descr="brom"/>
          <p:cNvPicPr>
            <a:picLocks noChangeAspect="1"/>
          </p:cNvPicPr>
          <p:nvPr/>
        </p:nvPicPr>
        <p:blipFill>
          <a:blip r:embed="rId1"/>
          <a:stretch>
            <a:fillRect/>
          </a:stretch>
        </p:blipFill>
        <p:spPr>
          <a:xfrm>
            <a:off x="958994" y="4467985"/>
            <a:ext cx="2741930" cy="1788795"/>
          </a:xfrm>
          <a:prstGeom prst="rect">
            <a:avLst/>
          </a:prstGeom>
        </p:spPr>
      </p:pic>
      <p:pic>
        <p:nvPicPr>
          <p:cNvPr id="21" name="图片 5" descr="download (1)"/>
          <p:cNvPicPr>
            <a:picLocks noChangeAspect="1"/>
          </p:cNvPicPr>
          <p:nvPr/>
        </p:nvPicPr>
        <p:blipFill>
          <a:blip r:embed="rId2"/>
          <a:stretch>
            <a:fillRect/>
          </a:stretch>
        </p:blipFill>
        <p:spPr>
          <a:xfrm>
            <a:off x="623762" y="2144512"/>
            <a:ext cx="2466975" cy="1847850"/>
          </a:xfrm>
          <a:prstGeom prst="rect">
            <a:avLst/>
          </a:prstGeom>
        </p:spPr>
      </p:pic>
      <p:pic>
        <p:nvPicPr>
          <p:cNvPr id="22" name="图片 6" descr="download (2)"/>
          <p:cNvPicPr>
            <a:picLocks noChangeAspect="1"/>
          </p:cNvPicPr>
          <p:nvPr/>
        </p:nvPicPr>
        <p:blipFill>
          <a:blip r:embed="rId3"/>
          <a:stretch>
            <a:fillRect/>
          </a:stretch>
        </p:blipFill>
        <p:spPr>
          <a:xfrm>
            <a:off x="9386204" y="2051167"/>
            <a:ext cx="2466975" cy="1847850"/>
          </a:xfrm>
          <a:prstGeom prst="rect">
            <a:avLst/>
          </a:prstGeom>
        </p:spPr>
      </p:pic>
      <p:sp>
        <p:nvSpPr>
          <p:cNvPr id="12" name="文本框 11"/>
          <p:cNvSpPr txBox="1"/>
          <p:nvPr/>
        </p:nvSpPr>
        <p:spPr>
          <a:xfrm>
            <a:off x="5094605" y="6372860"/>
            <a:ext cx="1738630" cy="368300"/>
          </a:xfrm>
          <a:prstGeom prst="rect">
            <a:avLst/>
          </a:prstGeom>
          <a:noFill/>
        </p:spPr>
        <p:txBody>
          <a:bodyPr wrap="none" rtlCol="0">
            <a:spAutoFit/>
          </a:bodyPr>
          <a:p>
            <a:r>
              <a:rPr lang="en-SG" altLang="zh-CN"/>
              <a:t>Expansion step 9</a:t>
            </a:r>
            <a:endParaRPr lang="en-SG" altLang="zh-CN"/>
          </a:p>
        </p:txBody>
      </p:sp>
      <p:pic>
        <p:nvPicPr>
          <p:cNvPr id="2" name="图片 1" descr="Vauto"/>
          <p:cNvPicPr>
            <a:picLocks noChangeAspect="1"/>
          </p:cNvPicPr>
          <p:nvPr/>
        </p:nvPicPr>
        <p:blipFill>
          <a:blip r:embed="rId4"/>
          <a:stretch>
            <a:fillRect/>
          </a:stretch>
        </p:blipFill>
        <p:spPr>
          <a:xfrm>
            <a:off x="4593590" y="195580"/>
            <a:ext cx="3288665" cy="2030730"/>
          </a:xfrm>
          <a:prstGeom prst="rect">
            <a:avLst/>
          </a:prstGeom>
        </p:spPr>
      </p:pic>
      <p:pic>
        <p:nvPicPr>
          <p:cNvPr id="19" name="44B7C0F4-79DB-4F8B-9303-0E098D69D8BE-21" descr="qt_temp"/>
          <p:cNvPicPr>
            <a:picLocks noChangeAspect="1"/>
          </p:cNvPicPr>
          <p:nvPr/>
        </p:nvPicPr>
        <p:blipFill>
          <a:blip r:embed="rId5"/>
          <a:stretch>
            <a:fillRect/>
          </a:stretch>
        </p:blipFill>
        <p:spPr>
          <a:xfrm>
            <a:off x="9385935" y="195580"/>
            <a:ext cx="1010285" cy="1010285"/>
          </a:xfrm>
          <a:prstGeom prst="rect">
            <a:avLst/>
          </a:prstGeom>
        </p:spPr>
      </p:pic>
      <p:pic>
        <p:nvPicPr>
          <p:cNvPr id="14" name="图片 13" descr="uniti-siemens-electric-car-designboom-03-16-2017-fullheader"/>
          <p:cNvPicPr>
            <a:picLocks noChangeAspect="1"/>
          </p:cNvPicPr>
          <p:nvPr/>
        </p:nvPicPr>
        <p:blipFill>
          <a:blip r:embed="rId6"/>
          <a:stretch>
            <a:fillRect/>
          </a:stretch>
        </p:blipFill>
        <p:spPr>
          <a:xfrm>
            <a:off x="5515610" y="4079875"/>
            <a:ext cx="6351270" cy="2292985"/>
          </a:xfrm>
          <a:prstGeom prst="rect">
            <a:avLst/>
          </a:prstGeom>
        </p:spPr>
      </p:pic>
      <p:pic>
        <p:nvPicPr>
          <p:cNvPr id="3" name="图片 2" descr="Android-App-Store"/>
          <p:cNvPicPr>
            <a:picLocks noChangeAspect="1"/>
          </p:cNvPicPr>
          <p:nvPr/>
        </p:nvPicPr>
        <p:blipFill>
          <a:blip r:embed="rId7"/>
          <a:stretch>
            <a:fillRect/>
          </a:stretch>
        </p:blipFill>
        <p:spPr>
          <a:xfrm>
            <a:off x="10587990" y="195580"/>
            <a:ext cx="1485265" cy="1010285"/>
          </a:xfrm>
          <a:prstGeom prst="rect">
            <a:avLst/>
          </a:prstGeom>
        </p:spPr>
      </p:pic>
      <p:pic>
        <p:nvPicPr>
          <p:cNvPr id="24" name="图片 15" descr="HTB1QL0xKpXXXXa9XpXXq6xXFXXXf"/>
          <p:cNvPicPr>
            <a:picLocks noChangeAspect="1"/>
          </p:cNvPicPr>
          <p:nvPr/>
        </p:nvPicPr>
        <p:blipFill>
          <a:blip r:embed="rId8"/>
          <a:stretch>
            <a:fillRect/>
          </a:stretch>
        </p:blipFill>
        <p:spPr>
          <a:xfrm>
            <a:off x="9531985" y="4080510"/>
            <a:ext cx="2334895" cy="2292350"/>
          </a:xfrm>
          <a:prstGeom prst="rect">
            <a:avLst/>
          </a:prstGeom>
        </p:spPr>
      </p:pic>
      <p:sp>
        <p:nvSpPr>
          <p:cNvPr id="20" name="文本框 19"/>
          <p:cNvSpPr txBox="1"/>
          <p:nvPr/>
        </p:nvSpPr>
        <p:spPr>
          <a:xfrm>
            <a:off x="4126230" y="2513965"/>
            <a:ext cx="4223385" cy="922020"/>
          </a:xfrm>
          <a:prstGeom prst="rect">
            <a:avLst/>
          </a:prstGeom>
          <a:noFill/>
        </p:spPr>
        <p:txBody>
          <a:bodyPr wrap="square" rtlCol="0">
            <a:spAutoFit/>
          </a:bodyPr>
          <a:p>
            <a:pPr algn="ctr"/>
            <a:r>
              <a:rPr lang="en-SG" altLang="zh-CN">
                <a:latin typeface="Arial" panose="020B0604020202020204" pitchFamily="34" charset="0"/>
              </a:rPr>
              <a:t>Manufacturing and Assembling of </a:t>
            </a:r>
            <a:endParaRPr lang="en-SG" altLang="zh-CN">
              <a:latin typeface="Arial" panose="020B0604020202020204" pitchFamily="34" charset="0"/>
            </a:endParaRPr>
          </a:p>
          <a:p>
            <a:pPr algn="ctr"/>
            <a:r>
              <a:rPr lang="en-SG" altLang="zh-CN">
                <a:latin typeface="Arial" panose="020B0604020202020204" pitchFamily="34" charset="0"/>
              </a:rPr>
              <a:t>E-Bikes and E-cars will be our next big step before launching our shares. </a:t>
            </a:r>
            <a:r>
              <a:rPr lang="en-SG" altLang="zh-CN"/>
              <a:t> </a:t>
            </a:r>
            <a:endParaRPr lang="en-SG"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13530" y="222250"/>
            <a:ext cx="3964940" cy="1973580"/>
          </a:xfrm>
          <a:prstGeom prst="rect">
            <a:avLst/>
          </a:prstGeom>
        </p:spPr>
      </p:pic>
      <p:sp>
        <p:nvSpPr>
          <p:cNvPr id="3" name="文本框 2"/>
          <p:cNvSpPr txBox="1"/>
          <p:nvPr/>
        </p:nvSpPr>
        <p:spPr>
          <a:xfrm>
            <a:off x="5094605" y="6372860"/>
            <a:ext cx="1854200" cy="368300"/>
          </a:xfrm>
          <a:prstGeom prst="rect">
            <a:avLst/>
          </a:prstGeom>
          <a:noFill/>
        </p:spPr>
        <p:txBody>
          <a:bodyPr wrap="none" rtlCol="0">
            <a:spAutoFit/>
          </a:bodyPr>
          <a:p>
            <a:r>
              <a:rPr lang="en-SG" altLang="zh-CN"/>
              <a:t>Expansion step 10</a:t>
            </a:r>
            <a:endParaRPr lang="en-SG" altLang="zh-CN"/>
          </a:p>
        </p:txBody>
      </p:sp>
      <p:pic>
        <p:nvPicPr>
          <p:cNvPr id="19" name="44B7C0F4-79DB-4F8B-9303-0E098D69D8BE-23" descr="qt_temp"/>
          <p:cNvPicPr>
            <a:picLocks noChangeAspect="1"/>
          </p:cNvPicPr>
          <p:nvPr/>
        </p:nvPicPr>
        <p:blipFill>
          <a:blip r:embed="rId2"/>
          <a:stretch>
            <a:fillRect/>
          </a:stretch>
        </p:blipFill>
        <p:spPr>
          <a:xfrm>
            <a:off x="9385935" y="195580"/>
            <a:ext cx="1010285" cy="1010285"/>
          </a:xfrm>
          <a:prstGeom prst="rect">
            <a:avLst/>
          </a:prstGeom>
        </p:spPr>
      </p:pic>
      <p:pic>
        <p:nvPicPr>
          <p:cNvPr id="14" name="图片 13" descr="Android-App-Store"/>
          <p:cNvPicPr>
            <a:picLocks noChangeAspect="1"/>
          </p:cNvPicPr>
          <p:nvPr/>
        </p:nvPicPr>
        <p:blipFill>
          <a:blip r:embed="rId3"/>
          <a:stretch>
            <a:fillRect/>
          </a:stretch>
        </p:blipFill>
        <p:spPr>
          <a:xfrm>
            <a:off x="10587990" y="195580"/>
            <a:ext cx="1485265" cy="1010285"/>
          </a:xfrm>
          <a:prstGeom prst="rect">
            <a:avLst/>
          </a:prstGeom>
        </p:spPr>
      </p:pic>
      <p:sp>
        <p:nvSpPr>
          <p:cNvPr id="16" name="文本框 15"/>
          <p:cNvSpPr txBox="1"/>
          <p:nvPr/>
        </p:nvSpPr>
        <p:spPr>
          <a:xfrm>
            <a:off x="3978275" y="2405380"/>
            <a:ext cx="4100195" cy="175323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pPr algn="ctr"/>
            <a:r>
              <a:rPr lang="en-SG" altLang="zh-CN"/>
              <a:t>When the time is ripe, VPay Enterprise digital currency can be used to pay all our products and serices.</a:t>
            </a:r>
            <a:endParaRPr lang="en-SG" altLang="zh-CN"/>
          </a:p>
          <a:p>
            <a:pPr algn="ctr"/>
            <a:r>
              <a:rPr lang="en-SG" altLang="zh-CN"/>
              <a:t>We will have our very own payment gateway similar to the following esteemed companies. </a:t>
            </a:r>
            <a:endParaRPr lang="en-SG" altLang="zh-CN"/>
          </a:p>
        </p:txBody>
      </p:sp>
      <p:pic>
        <p:nvPicPr>
          <p:cNvPr id="22" name="图片 21" descr="maxresdefault (1)"/>
          <p:cNvPicPr>
            <a:picLocks noChangeAspect="1"/>
          </p:cNvPicPr>
          <p:nvPr/>
        </p:nvPicPr>
        <p:blipFill>
          <a:blip r:embed="rId4"/>
          <a:stretch>
            <a:fillRect/>
          </a:stretch>
        </p:blipFill>
        <p:spPr>
          <a:xfrm>
            <a:off x="151765" y="450215"/>
            <a:ext cx="3594735" cy="2021840"/>
          </a:xfrm>
          <a:prstGeom prst="rect">
            <a:avLst/>
          </a:prstGeom>
        </p:spPr>
      </p:pic>
      <p:pic>
        <p:nvPicPr>
          <p:cNvPr id="23" name="图片 22" descr="colored-coins"/>
          <p:cNvPicPr>
            <a:picLocks noChangeAspect="1"/>
          </p:cNvPicPr>
          <p:nvPr/>
        </p:nvPicPr>
        <p:blipFill>
          <a:blip r:embed="rId5"/>
          <a:stretch>
            <a:fillRect/>
          </a:stretch>
        </p:blipFill>
        <p:spPr>
          <a:xfrm>
            <a:off x="8164195" y="2608580"/>
            <a:ext cx="3909060" cy="1265555"/>
          </a:xfrm>
          <a:prstGeom prst="rect">
            <a:avLst/>
          </a:prstGeom>
        </p:spPr>
      </p:pic>
      <p:pic>
        <p:nvPicPr>
          <p:cNvPr id="2" name="图片 1" descr="img_white_label"/>
          <p:cNvPicPr>
            <a:picLocks noChangeAspect="1"/>
          </p:cNvPicPr>
          <p:nvPr/>
        </p:nvPicPr>
        <p:blipFill>
          <a:blip r:embed="rId6"/>
          <a:stretch>
            <a:fillRect/>
          </a:stretch>
        </p:blipFill>
        <p:spPr>
          <a:xfrm>
            <a:off x="464185" y="2995930"/>
            <a:ext cx="3528695" cy="3027680"/>
          </a:xfrm>
          <a:prstGeom prst="rect">
            <a:avLst/>
          </a:prstGeom>
        </p:spPr>
      </p:pic>
      <p:pic>
        <p:nvPicPr>
          <p:cNvPr id="5" name="图片 4" descr="payment-gateway-intergration"/>
          <p:cNvPicPr>
            <a:picLocks noChangeAspect="1"/>
          </p:cNvPicPr>
          <p:nvPr/>
        </p:nvPicPr>
        <p:blipFill>
          <a:blip r:embed="rId7"/>
          <a:stretch>
            <a:fillRect/>
          </a:stretch>
        </p:blipFill>
        <p:spPr>
          <a:xfrm>
            <a:off x="7098030" y="4263390"/>
            <a:ext cx="4754245" cy="247777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5" descr="otc-markets-otcbb-logo-advfn"/>
          <p:cNvPicPr>
            <a:picLocks noChangeAspect="1"/>
          </p:cNvPicPr>
          <p:nvPr/>
        </p:nvPicPr>
        <p:blipFill>
          <a:blip r:embed="rId1"/>
          <a:stretch>
            <a:fillRect/>
          </a:stretch>
        </p:blipFill>
        <p:spPr>
          <a:xfrm>
            <a:off x="443230" y="3174365"/>
            <a:ext cx="2853055" cy="2853055"/>
          </a:xfrm>
          <a:prstGeom prst="rect">
            <a:avLst/>
          </a:prstGeom>
        </p:spPr>
      </p:pic>
      <p:pic>
        <p:nvPicPr>
          <p:cNvPr id="20" name="图片 6" descr="MW-DF139_nasdaq_ZG_20150209120238"/>
          <p:cNvPicPr>
            <a:picLocks noChangeAspect="1"/>
          </p:cNvPicPr>
          <p:nvPr/>
        </p:nvPicPr>
        <p:blipFill>
          <a:blip r:embed="rId2"/>
          <a:stretch>
            <a:fillRect/>
          </a:stretch>
        </p:blipFill>
        <p:spPr>
          <a:xfrm>
            <a:off x="7585710" y="4003040"/>
            <a:ext cx="4216400" cy="2369820"/>
          </a:xfrm>
          <a:prstGeom prst="rect">
            <a:avLst/>
          </a:prstGeom>
        </p:spPr>
      </p:pic>
      <p:sp>
        <p:nvSpPr>
          <p:cNvPr id="3" name="文本框 2"/>
          <p:cNvSpPr txBox="1"/>
          <p:nvPr/>
        </p:nvSpPr>
        <p:spPr>
          <a:xfrm>
            <a:off x="5094605" y="6372860"/>
            <a:ext cx="1854200" cy="368300"/>
          </a:xfrm>
          <a:prstGeom prst="rect">
            <a:avLst/>
          </a:prstGeom>
          <a:noFill/>
        </p:spPr>
        <p:txBody>
          <a:bodyPr wrap="none" rtlCol="0">
            <a:spAutoFit/>
          </a:bodyPr>
          <a:p>
            <a:r>
              <a:rPr lang="en-SG" altLang="zh-CN"/>
              <a:t>Expansion step 11</a:t>
            </a:r>
            <a:endParaRPr lang="en-SG" altLang="zh-CN"/>
          </a:p>
        </p:txBody>
      </p:sp>
      <p:pic>
        <p:nvPicPr>
          <p:cNvPr id="2" name="图片 1" descr="VGlobal"/>
          <p:cNvPicPr>
            <a:picLocks noChangeAspect="1"/>
          </p:cNvPicPr>
          <p:nvPr/>
        </p:nvPicPr>
        <p:blipFill>
          <a:blip r:embed="rId3"/>
          <a:stretch>
            <a:fillRect/>
          </a:stretch>
        </p:blipFill>
        <p:spPr>
          <a:xfrm>
            <a:off x="4779010" y="285750"/>
            <a:ext cx="2292985" cy="1814195"/>
          </a:xfrm>
          <a:prstGeom prst="rect">
            <a:avLst/>
          </a:prstGeom>
        </p:spPr>
      </p:pic>
      <p:pic>
        <p:nvPicPr>
          <p:cNvPr id="12" name="图片 11" descr="shares"/>
          <p:cNvPicPr>
            <a:picLocks noChangeAspect="1"/>
          </p:cNvPicPr>
          <p:nvPr/>
        </p:nvPicPr>
        <p:blipFill>
          <a:blip r:embed="rId4"/>
          <a:stretch>
            <a:fillRect/>
          </a:stretch>
        </p:blipFill>
        <p:spPr>
          <a:xfrm>
            <a:off x="382905" y="387350"/>
            <a:ext cx="1814195" cy="1329690"/>
          </a:xfrm>
          <a:prstGeom prst="rect">
            <a:avLst/>
          </a:prstGeom>
        </p:spPr>
      </p:pic>
      <p:pic>
        <p:nvPicPr>
          <p:cNvPr id="13" name="图片 12" descr="3-Key-Steps-To-Make-cash-trading-shares-within-the-stock-marketplace-300x225"/>
          <p:cNvPicPr>
            <a:picLocks noChangeAspect="1"/>
          </p:cNvPicPr>
          <p:nvPr/>
        </p:nvPicPr>
        <p:blipFill>
          <a:blip r:embed="rId5"/>
          <a:stretch>
            <a:fillRect/>
          </a:stretch>
        </p:blipFill>
        <p:spPr>
          <a:xfrm>
            <a:off x="4024630" y="4318000"/>
            <a:ext cx="2595245" cy="1946910"/>
          </a:xfrm>
          <a:prstGeom prst="rect">
            <a:avLst/>
          </a:prstGeom>
        </p:spPr>
      </p:pic>
      <p:sp>
        <p:nvSpPr>
          <p:cNvPr id="14" name="文本框 13"/>
          <p:cNvSpPr txBox="1"/>
          <p:nvPr/>
        </p:nvSpPr>
        <p:spPr>
          <a:xfrm>
            <a:off x="3606165" y="2249805"/>
            <a:ext cx="4831715" cy="1753235"/>
          </a:xfrm>
          <a:prstGeom prst="rect">
            <a:avLst/>
          </a:prstGeom>
          <a:noFill/>
        </p:spPr>
        <p:txBody>
          <a:bodyPr wrap="square" rtlCol="0">
            <a:spAutoFit/>
          </a:bodyPr>
          <a:p>
            <a:pPr algn="ctr"/>
            <a:r>
              <a:rPr lang="en-SG" altLang="zh-CN"/>
              <a:t>By 2019, we should be ready to launch our first group of shares to all our shareholders.  And its possible cause, by then, we should have already a big pool of consumers and merchants. Not just that, it would also mean having a substantial amount of assets and capbilities.</a:t>
            </a:r>
            <a:endParaRPr lang="en-SG" altLang="zh-CN"/>
          </a:p>
        </p:txBody>
      </p:sp>
      <p:pic>
        <p:nvPicPr>
          <p:cNvPr id="4" name="44B7C0F4-79DB-4F8B-9303-0E098D69D8BE-24" descr="qt_temp"/>
          <p:cNvPicPr>
            <a:picLocks noChangeAspect="1"/>
          </p:cNvPicPr>
          <p:nvPr/>
        </p:nvPicPr>
        <p:blipFill>
          <a:blip r:embed="rId6"/>
          <a:stretch>
            <a:fillRect/>
          </a:stretch>
        </p:blipFill>
        <p:spPr>
          <a:xfrm>
            <a:off x="9385935" y="195580"/>
            <a:ext cx="1010285" cy="1010285"/>
          </a:xfrm>
          <a:prstGeom prst="rect">
            <a:avLst/>
          </a:prstGeom>
        </p:spPr>
      </p:pic>
      <p:pic>
        <p:nvPicPr>
          <p:cNvPr id="5" name="图片 4" descr="Android-App-Store"/>
          <p:cNvPicPr>
            <a:picLocks noChangeAspect="1"/>
          </p:cNvPicPr>
          <p:nvPr/>
        </p:nvPicPr>
        <p:blipFill>
          <a:blip r:embed="rId7"/>
          <a:stretch>
            <a:fillRect/>
          </a:stretch>
        </p:blipFill>
        <p:spPr>
          <a:xfrm>
            <a:off x="10587990" y="195580"/>
            <a:ext cx="1485265" cy="10102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1" descr="images (1)"/>
          <p:cNvPicPr>
            <a:picLocks noChangeAspect="1"/>
          </p:cNvPicPr>
          <p:nvPr/>
        </p:nvPicPr>
        <p:blipFill>
          <a:blip r:embed="rId1"/>
          <a:stretch>
            <a:fillRect/>
          </a:stretch>
        </p:blipFill>
        <p:spPr>
          <a:xfrm>
            <a:off x="4765040" y="2890520"/>
            <a:ext cx="2359025" cy="800735"/>
          </a:xfrm>
          <a:prstGeom prst="rect">
            <a:avLst/>
          </a:prstGeom>
        </p:spPr>
      </p:pic>
      <p:pic>
        <p:nvPicPr>
          <p:cNvPr id="14" name="图片 13" descr="Android-App-Store"/>
          <p:cNvPicPr>
            <a:picLocks noChangeAspect="1"/>
          </p:cNvPicPr>
          <p:nvPr/>
        </p:nvPicPr>
        <p:blipFill>
          <a:blip r:embed="rId2"/>
          <a:stretch>
            <a:fillRect/>
          </a:stretch>
        </p:blipFill>
        <p:spPr>
          <a:xfrm>
            <a:off x="10587990" y="195580"/>
            <a:ext cx="1485265" cy="1010285"/>
          </a:xfrm>
          <a:prstGeom prst="rect">
            <a:avLst/>
          </a:prstGeom>
        </p:spPr>
      </p:pic>
      <p:pic>
        <p:nvPicPr>
          <p:cNvPr id="2" name="44B7C0F4-79DB-4F8B-9303-0E098D69D8BE-25" descr="qt_temp"/>
          <p:cNvPicPr>
            <a:picLocks noChangeAspect="1"/>
          </p:cNvPicPr>
          <p:nvPr/>
        </p:nvPicPr>
        <p:blipFill>
          <a:blip r:embed="rId3"/>
          <a:stretch>
            <a:fillRect/>
          </a:stretch>
        </p:blipFill>
        <p:spPr>
          <a:xfrm>
            <a:off x="9385935" y="195580"/>
            <a:ext cx="1010285" cy="1010285"/>
          </a:xfrm>
          <a:prstGeom prst="rect">
            <a:avLst/>
          </a:prstGeom>
        </p:spPr>
      </p:pic>
      <p:pic>
        <p:nvPicPr>
          <p:cNvPr id="3" name="图片 2" descr="VGlobal"/>
          <p:cNvPicPr>
            <a:picLocks noChangeAspect="1"/>
          </p:cNvPicPr>
          <p:nvPr/>
        </p:nvPicPr>
        <p:blipFill>
          <a:blip r:embed="rId4"/>
          <a:stretch>
            <a:fillRect/>
          </a:stretch>
        </p:blipFill>
        <p:spPr>
          <a:xfrm>
            <a:off x="4798060" y="266700"/>
            <a:ext cx="2292985" cy="1814195"/>
          </a:xfrm>
          <a:prstGeom prst="rect">
            <a:avLst/>
          </a:prstGeom>
        </p:spPr>
      </p:pic>
      <p:sp>
        <p:nvSpPr>
          <p:cNvPr id="12" name="文本框 11"/>
          <p:cNvSpPr txBox="1"/>
          <p:nvPr/>
        </p:nvSpPr>
        <p:spPr>
          <a:xfrm>
            <a:off x="4784090" y="2233930"/>
            <a:ext cx="2306955" cy="4603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a:r>
              <a:rPr lang="en-SG" altLang="zh-CN" sz="2400">
                <a:solidFill>
                  <a:schemeClr val="tx1"/>
                </a:solidFill>
                <a:effectLst>
                  <a:outerShdw blurRad="38100" dist="19050" dir="2700000" algn="tl" rotWithShape="0">
                    <a:schemeClr val="dk1">
                      <a:alpha val="40000"/>
                    </a:schemeClr>
                  </a:outerShdw>
                </a:effectLst>
                <a:latin typeface="Arial" panose="020B0604020202020204" pitchFamily="34" charset="0"/>
              </a:rPr>
              <a:t>VConnect</a:t>
            </a:r>
            <a:endParaRPr lang="en-SG" altLang="zh-CN" sz="2400">
              <a:solidFill>
                <a:schemeClr val="tx1"/>
              </a:solidFill>
              <a:effectLst>
                <a:outerShdw blurRad="38100" dist="19050" dir="2700000" algn="tl" rotWithShape="0">
                  <a:schemeClr val="dk1">
                    <a:alpha val="40000"/>
                  </a:schemeClr>
                </a:outerShdw>
              </a:effectLst>
              <a:latin typeface="Arial" panose="020B0604020202020204" pitchFamily="34" charset="0"/>
            </a:endParaRPr>
          </a:p>
        </p:txBody>
      </p:sp>
      <p:sp>
        <p:nvSpPr>
          <p:cNvPr id="17" name="文本框 16"/>
          <p:cNvSpPr txBox="1"/>
          <p:nvPr/>
        </p:nvSpPr>
        <p:spPr>
          <a:xfrm>
            <a:off x="3336290" y="4224020"/>
            <a:ext cx="5897880" cy="10147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scene3d>
              <a:camera prst="orthographicFront"/>
              <a:lightRig rig="threePt" dir="t"/>
            </a:scene3d>
          </a:bodyPr>
          <a:p>
            <a:r>
              <a:rPr lang="en-SG" altLang="zh-CN" sz="6000">
                <a:solidFill>
                  <a:schemeClr val="tx1"/>
                </a:solidFill>
                <a:effectLst>
                  <a:outerShdw blurRad="38100" dist="19050" dir="2700000" algn="tl" rotWithShape="0">
                    <a:schemeClr val="dk1">
                      <a:alpha val="40000"/>
                    </a:schemeClr>
                  </a:outerShdw>
                </a:effectLst>
                <a:latin typeface="Arial Black" panose="020B0A04020102020204" charset="0"/>
              </a:rPr>
              <a:t>Coming Soon </a:t>
            </a:r>
            <a:endParaRPr lang="en-SG" altLang="zh-CN" sz="6000">
              <a:solidFill>
                <a:schemeClr val="tx1"/>
              </a:solidFill>
              <a:effectLst>
                <a:outerShdw blurRad="38100" dist="19050" dir="2700000" algn="tl" rotWithShape="0">
                  <a:schemeClr val="dk1">
                    <a:alpha val="40000"/>
                  </a:schemeClr>
                </a:outerShdw>
              </a:effectLst>
              <a:latin typeface="Arial Black" panose="020B0A040201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2" y="2397922"/>
            <a:ext cx="6664122" cy="3649133"/>
          </a:xfrm>
        </p:spPr>
        <p:txBody>
          <a:bodyPr>
            <a:normAutofit lnSpcReduction="10000"/>
          </a:bodyPr>
          <a:lstStyle/>
          <a:p>
            <a:r>
              <a:rPr lang="zh-CN" altLang="en-US" sz="2000" dirty="0" smtClean="0">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Arial" panose="020B0604020202020204" pitchFamily="34" charset="0"/>
              </a:rPr>
              <a:t>What </a:t>
            </a:r>
            <a:r>
              <a:rPr lang="zh-CN" altLang="en-US" sz="2000" dirty="0">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Arial" panose="020B0604020202020204" pitchFamily="34" charset="0"/>
              </a:rPr>
              <a:t>is location-based advertising &amp; why is it the next big thing?</a:t>
            </a:r>
            <a:endParaRPr lang="zh-CN" altLang="en-US" sz="2000" dirty="0">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Arial" panose="020B0604020202020204" pitchFamily="34" charset="0"/>
            </a:endParaRPr>
          </a:p>
          <a:p>
            <a:r>
              <a:rPr lang="zh-CN" altLang="en-US" sz="2000" dirty="0">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Arial" panose="020B0604020202020204" pitchFamily="34" charset="0"/>
              </a:rPr>
              <a:t>66% of marketers believe location-based advertising is the ‘most exciting’ mobile opportunity for 2016, according to a recent IAB UK study I quoted in our digital marketing stats round-up. </a:t>
            </a:r>
            <a:endParaRPr lang="zh-CN" altLang="en-US" sz="2000" dirty="0">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Arial" panose="020B0604020202020204" pitchFamily="34" charset="0"/>
            </a:endParaRPr>
          </a:p>
          <a:p>
            <a:pPr marL="0" indent="0">
              <a:buNone/>
            </a:pPr>
            <a:r>
              <a:rPr lang="zh-CN" altLang="en-US" sz="2000" u="sng" dirty="0">
                <a:latin typeface="Arial" panose="020B0604020202020204" pitchFamily="34" charset="0"/>
                <a:ea typeface="Arial" panose="020B0604020202020204" pitchFamily="34" charset="0"/>
                <a:cs typeface="Arial" panose="020B0604020202020204" pitchFamily="34" charset="0"/>
              </a:rPr>
              <a:t>https://econsultancy.com/blog/67418-what-is-location-based-advertising-why-is-it-the-next-big-thing/</a:t>
            </a:r>
            <a:endParaRPr lang="zh-CN" altLang="en-US" sz="2000" u="sng" dirty="0">
              <a:latin typeface="Arial" panose="020B0604020202020204" pitchFamily="34" charset="0"/>
              <a:ea typeface="Arial" panose="020B0604020202020204" pitchFamily="34" charset="0"/>
              <a:cs typeface="Arial" panose="020B0604020202020204" pitchFamily="34" charset="0"/>
            </a:endParaRPr>
          </a:p>
          <a:p>
            <a:pPr marL="0" indent="0">
              <a:buNone/>
            </a:pPr>
            <a:r>
              <a:rPr lang="zh-CN" altLang="en-US" sz="1200" dirty="0">
                <a:latin typeface="Arial" panose="020B0604020202020204" pitchFamily="34" charset="0"/>
                <a:ea typeface="Arial" panose="020B0604020202020204" pitchFamily="34" charset="0"/>
                <a:cs typeface="Arial" panose="020B0604020202020204" pitchFamily="34" charset="0"/>
                <a:sym typeface="+mn-ea"/>
              </a:rPr>
              <a:t>By Jack Simpson</a:t>
            </a:r>
            <a:endParaRPr lang="zh-CN" altLang="en-US" sz="1200" dirty="0">
              <a:latin typeface="Arial" panose="020B0604020202020204" pitchFamily="34" charset="0"/>
              <a:ea typeface="Arial" panose="020B0604020202020204" pitchFamily="34" charset="0"/>
              <a:cs typeface="Arial" panose="020B0604020202020204" pitchFamily="34" charset="0"/>
              <a:sym typeface="+mn-ea"/>
            </a:endParaRPr>
          </a:p>
          <a:p>
            <a:pPr marL="0" indent="0">
              <a:buNone/>
            </a:pPr>
            <a:endParaRPr lang="zh-CN" altLang="en-US" sz="2000" dirty="0">
              <a:latin typeface="Arial" panose="020B0604020202020204" pitchFamily="34" charset="0"/>
              <a:ea typeface="Arial" panose="020B0604020202020204" pitchFamily="34" charset="0"/>
              <a:cs typeface="Arial" panose="020B0604020202020204" pitchFamily="34" charset="0"/>
            </a:endParaRPr>
          </a:p>
        </p:txBody>
      </p:sp>
      <p:pic>
        <p:nvPicPr>
          <p:cNvPr id="14" name="图片 3" descr="unnamed (1)"/>
          <p:cNvPicPr>
            <a:picLocks noChangeAspect="1"/>
          </p:cNvPicPr>
          <p:nvPr/>
        </p:nvPicPr>
        <p:blipFill>
          <a:blip r:embed="rId1"/>
          <a:stretch>
            <a:fillRect/>
          </a:stretch>
        </p:blipFill>
        <p:spPr>
          <a:xfrm>
            <a:off x="7451090" y="1842135"/>
            <a:ext cx="2085975" cy="3477260"/>
          </a:xfrm>
          <a:prstGeom prst="rect">
            <a:avLst/>
          </a:prstGeom>
        </p:spPr>
      </p:pic>
      <p:sp>
        <p:nvSpPr>
          <p:cNvPr id="15" name="Rectangle 14"/>
          <p:cNvSpPr/>
          <p:nvPr/>
        </p:nvSpPr>
        <p:spPr>
          <a:xfrm>
            <a:off x="840742" y="1752861"/>
            <a:ext cx="5495925" cy="645160"/>
          </a:xfrm>
          <a:prstGeom prst="rect">
            <a:avLst/>
          </a:prstGeom>
        </p:spPr>
        <p:txBody>
          <a:bodyPr wrap="none">
            <a:spAutoFit/>
          </a:bodyPr>
          <a:lstStyle/>
          <a:p>
            <a:r>
              <a:rPr lang="vi-VN" altLang="zh-CN" sz="3600" u="sng" dirty="0">
                <a:solidFill>
                  <a:schemeClr val="tx1"/>
                </a:solidFill>
                <a:effectLst>
                  <a:outerShdw blurRad="38100" dist="19050" dir="2700000" algn="tl" rotWithShape="0">
                    <a:schemeClr val="dk1">
                      <a:alpha val="40000"/>
                    </a:schemeClr>
                  </a:outerShdw>
                </a:effectLst>
                <a:ea typeface="Arial" panose="020B0604020202020204" pitchFamily="34" charset="0"/>
                <a:cs typeface="Arial" panose="020B0604020202020204" pitchFamily="34" charset="0"/>
              </a:rPr>
              <a:t>VNAVI </a:t>
            </a:r>
            <a:r>
              <a:rPr lang="en-SG" altLang="vi-VN" sz="3600" u="sng" dirty="0">
                <a:solidFill>
                  <a:schemeClr val="tx1"/>
                </a:solidFill>
                <a:effectLst>
                  <a:outerShdw blurRad="38100" dist="19050" dir="2700000" algn="tl" rotWithShape="0">
                    <a:schemeClr val="dk1">
                      <a:alpha val="40000"/>
                    </a:schemeClr>
                  </a:outerShdw>
                </a:effectLst>
                <a:ea typeface="Arial" panose="020B0604020202020204" pitchFamily="34" charset="0"/>
                <a:cs typeface="Arial" panose="020B0604020202020204" pitchFamily="34" charset="0"/>
              </a:rPr>
              <a:t>app, Navigation Map</a:t>
            </a:r>
            <a:endParaRPr lang="en-SG" altLang="vi-VN" sz="3600" u="sng" dirty="0">
              <a:solidFill>
                <a:schemeClr val="tx1"/>
              </a:solidFill>
              <a:effectLst>
                <a:outerShdw blurRad="38100" dist="19050" dir="2700000" algn="tl" rotWithShape="0">
                  <a:schemeClr val="dk1">
                    <a:alpha val="40000"/>
                  </a:schemeClr>
                </a:outerShdw>
              </a:effectLst>
              <a:ea typeface="Arial" panose="020B0604020202020204" pitchFamily="34" charset="0"/>
              <a:cs typeface="Arial" panose="020B0604020202020204" pitchFamily="34" charset="0"/>
            </a:endParaRPr>
          </a:p>
        </p:txBody>
      </p:sp>
      <p:pic>
        <p:nvPicPr>
          <p:cNvPr id="16" name="图片 2" descr="unnamed"/>
          <p:cNvPicPr>
            <a:picLocks noChangeAspect="1"/>
          </p:cNvPicPr>
          <p:nvPr/>
        </p:nvPicPr>
        <p:blipFill>
          <a:blip r:embed="rId2"/>
          <a:stretch>
            <a:fillRect/>
          </a:stretch>
        </p:blipFill>
        <p:spPr>
          <a:xfrm>
            <a:off x="9760585" y="2717800"/>
            <a:ext cx="2112645" cy="2112645"/>
          </a:xfrm>
          <a:prstGeom prst="rect">
            <a:avLst/>
          </a:prstGeom>
        </p:spPr>
      </p:pic>
      <p:pic>
        <p:nvPicPr>
          <p:cNvPr id="2" name="44B7C0F4-79DB-4F8B-9303-0E098D69D8BE-2" descr="qt_temp"/>
          <p:cNvPicPr>
            <a:picLocks noChangeAspect="1"/>
          </p:cNvPicPr>
          <p:nvPr/>
        </p:nvPicPr>
        <p:blipFill>
          <a:blip r:embed="rId3"/>
          <a:stretch>
            <a:fillRect/>
          </a:stretch>
        </p:blipFill>
        <p:spPr>
          <a:xfrm>
            <a:off x="9385935" y="195580"/>
            <a:ext cx="1010285" cy="1010285"/>
          </a:xfrm>
          <a:prstGeom prst="rect">
            <a:avLst/>
          </a:prstGeom>
        </p:spPr>
      </p:pic>
      <p:sp>
        <p:nvSpPr>
          <p:cNvPr id="12" name="文本框 11"/>
          <p:cNvSpPr txBox="1"/>
          <p:nvPr/>
        </p:nvSpPr>
        <p:spPr>
          <a:xfrm>
            <a:off x="5611495" y="6228080"/>
            <a:ext cx="1738630" cy="368300"/>
          </a:xfrm>
          <a:prstGeom prst="rect">
            <a:avLst/>
          </a:prstGeom>
          <a:noFill/>
        </p:spPr>
        <p:txBody>
          <a:bodyPr wrap="none" rtlCol="0">
            <a:spAutoFit/>
          </a:bodyPr>
          <a:p>
            <a:r>
              <a:rPr lang="en-SG" altLang="zh-CN"/>
              <a:t>Expansion step 1</a:t>
            </a:r>
            <a:endParaRPr lang="en-SG" altLang="zh-CN"/>
          </a:p>
        </p:txBody>
      </p:sp>
      <p:pic>
        <p:nvPicPr>
          <p:cNvPr id="20"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130" y="155575"/>
            <a:ext cx="1623695" cy="1616075"/>
          </a:xfrm>
          <a:prstGeom prst="rect">
            <a:avLst/>
          </a:prstGeom>
        </p:spPr>
      </p:pic>
      <p:sp>
        <p:nvSpPr>
          <p:cNvPr id="13" name="文本框 10"/>
          <p:cNvSpPr txBox="1"/>
          <p:nvPr/>
        </p:nvSpPr>
        <p:spPr>
          <a:xfrm>
            <a:off x="2034224" y="195353"/>
            <a:ext cx="1917700" cy="398780"/>
          </a:xfrm>
          <a:prstGeom prst="rect">
            <a:avLst/>
          </a:prstGeom>
          <a:noFill/>
        </p:spPr>
        <p:txBody>
          <a:bodyPr wrap="none" rtlCol="0">
            <a:spAutoFit/>
          </a:bodyPr>
          <a:p>
            <a:r>
              <a:rPr lang="en-SG" altLang="zh-CN" sz="2000" dirty="0" err="1">
                <a:solidFill>
                  <a:schemeClr val="tx1"/>
                </a:solidFill>
                <a:effectLst>
                  <a:outerShdw blurRad="38100" dist="19050" dir="2700000" algn="tl" rotWithShape="0">
                    <a:schemeClr val="dk1">
                      <a:alpha val="40000"/>
                    </a:schemeClr>
                  </a:outerShdw>
                </a:effectLst>
                <a:latin typeface="Arial" panose="020B0604020202020204" pitchFamily="34" charset="0"/>
              </a:rPr>
              <a:t>www.vnavi.asia</a:t>
            </a:r>
            <a:endParaRPr lang="en-SG" altLang="zh-CN" sz="2000" dirty="0" err="1">
              <a:solidFill>
                <a:schemeClr val="tx1"/>
              </a:solidFill>
              <a:effectLst>
                <a:outerShdw blurRad="38100" dist="19050" dir="2700000" algn="tl" rotWithShape="0">
                  <a:schemeClr val="dk1">
                    <a:alpha val="40000"/>
                  </a:schemeClr>
                </a:outerShdw>
              </a:effectLst>
              <a:latin typeface="Arial" panose="020B0604020202020204" pitchFamily="34" charset="0"/>
            </a:endParaRPr>
          </a:p>
        </p:txBody>
      </p:sp>
      <p:pic>
        <p:nvPicPr>
          <p:cNvPr id="4" name="图片 3" descr="Android-App-Store"/>
          <p:cNvPicPr>
            <a:picLocks noChangeAspect="1"/>
          </p:cNvPicPr>
          <p:nvPr/>
        </p:nvPicPr>
        <p:blipFill>
          <a:blip r:embed="rId5"/>
          <a:stretch>
            <a:fillRect/>
          </a:stretch>
        </p:blipFill>
        <p:spPr>
          <a:xfrm>
            <a:off x="10587990" y="195580"/>
            <a:ext cx="1485265" cy="10102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8218" y="1809522"/>
            <a:ext cx="6664122" cy="3649133"/>
          </a:xfrm>
        </p:spPr>
        <p:txBody>
          <a:bodyPr>
            <a:normAutofit/>
          </a:bodyPr>
          <a:lstStyle/>
          <a:p>
            <a:r>
              <a:rPr lang="zh-CN" altLang="en-US" sz="2000" dirty="0">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Arial" panose="020B0604020202020204" pitchFamily="34" charset="0"/>
              </a:rPr>
              <a:t>Location-based advertising (LBA)</a:t>
            </a:r>
            <a:r>
              <a:rPr lang="zh-CN" altLang="en-US" sz="2000" dirty="0">
                <a:latin typeface="Arial" panose="020B0604020202020204" pitchFamily="34" charset="0"/>
                <a:ea typeface="Arial" panose="020B0604020202020204" pitchFamily="34" charset="0"/>
                <a:cs typeface="Arial" panose="020B0604020202020204" pitchFamily="34" charset="0"/>
              </a:rPr>
              <a:t> is a new form of advertising that integrates mobile advertising with location-based services. The technology is used to pinpoint consumers location and provide location-specific advertisements on their mobile devices</a:t>
            </a:r>
            <a:r>
              <a:rPr lang="zh-CN" altLang="en-US" sz="2000" dirty="0" smtClean="0">
                <a:latin typeface="Arial" panose="020B0604020202020204" pitchFamily="34" charset="0"/>
                <a:ea typeface="Arial" panose="020B0604020202020204" pitchFamily="34" charset="0"/>
                <a:cs typeface="Arial" panose="020B0604020202020204" pitchFamily="34" charset="0"/>
              </a:rPr>
              <a:t>.</a:t>
            </a:r>
            <a:endParaRPr lang="vi-VN" altLang="zh-CN" sz="2000" dirty="0" smtClean="0">
              <a:latin typeface="Arial" panose="020B0604020202020204" pitchFamily="34" charset="0"/>
              <a:ea typeface="Arial" panose="020B0604020202020204" pitchFamily="34" charset="0"/>
              <a:cs typeface="Arial" panose="020B0604020202020204" pitchFamily="34" charset="0"/>
            </a:endParaRPr>
          </a:p>
          <a:p>
            <a:r>
              <a:rPr lang="en-US" sz="2000" dirty="0">
                <a:latin typeface="Arial" panose="020B0604020202020204" pitchFamily="34" charset="0"/>
                <a:ea typeface="Arial" panose="020B0604020202020204" pitchFamily="34" charset="0"/>
                <a:cs typeface="Arial" panose="020B0604020202020204" pitchFamily="34" charset="0"/>
              </a:rPr>
              <a:t>Online advertising revenue in the United States from 2000 to 2016 (in billion U.S. dollars</a:t>
            </a:r>
            <a:r>
              <a:rPr lang="en-US" sz="2000" dirty="0" smtClean="0">
                <a:latin typeface="Arial" panose="020B0604020202020204" pitchFamily="34" charset="0"/>
                <a:ea typeface="Arial" panose="020B0604020202020204" pitchFamily="34" charset="0"/>
                <a:cs typeface="Arial" panose="020B0604020202020204" pitchFamily="34" charset="0"/>
              </a:rPr>
              <a:t>)</a:t>
            </a:r>
            <a:endParaRPr lang="en-US" sz="2000" dirty="0">
              <a:latin typeface="Arial" panose="020B0604020202020204" pitchFamily="34" charset="0"/>
              <a:ea typeface="Arial" panose="020B0604020202020204" pitchFamily="34" charset="0"/>
              <a:cs typeface="Arial" panose="020B0604020202020204" pitchFamily="34" charset="0"/>
            </a:endParaRPr>
          </a:p>
        </p:txBody>
      </p:sp>
      <p:pic>
        <p:nvPicPr>
          <p:cNvPr id="19" name="Picture 18"/>
          <p:cNvPicPr>
            <a:picLocks noChangeAspect="1"/>
          </p:cNvPicPr>
          <p:nvPr/>
        </p:nvPicPr>
        <p:blipFill>
          <a:blip r:embed="rId1"/>
          <a:stretch>
            <a:fillRect/>
          </a:stretch>
        </p:blipFill>
        <p:spPr>
          <a:xfrm flipH="1">
            <a:off x="7352975" y="1809562"/>
            <a:ext cx="4378611" cy="2793072"/>
          </a:xfrm>
          <a:prstGeom prst="rect">
            <a:avLst/>
          </a:prstGeom>
        </p:spPr>
      </p:pic>
      <p:sp>
        <p:nvSpPr>
          <p:cNvPr id="2" name="文本框 1"/>
          <p:cNvSpPr txBox="1"/>
          <p:nvPr/>
        </p:nvSpPr>
        <p:spPr>
          <a:xfrm>
            <a:off x="1289685" y="1809750"/>
            <a:ext cx="4798695" cy="521970"/>
          </a:xfrm>
          <a:prstGeom prst="rect">
            <a:avLst/>
          </a:prstGeom>
          <a:noFill/>
        </p:spPr>
        <p:txBody>
          <a:bodyPr wrap="none" rtlCol="0" anchor="t">
            <a:spAutoFit/>
          </a:bodyPr>
          <a:p>
            <a:r>
              <a:rPr lang="vi-VN" altLang="zh-CN" sz="2800" b="1" u="sng" dirty="0">
                <a:solidFill>
                  <a:schemeClr val="tx1"/>
                </a:solidFill>
                <a:effectLst/>
                <a:latin typeface="Arial" panose="020B0604020202020204" pitchFamily="34" charset="0"/>
                <a:ea typeface="Arial" panose="020B0604020202020204" pitchFamily="34" charset="0"/>
                <a:cs typeface="Arial" panose="020B0604020202020204" pitchFamily="34" charset="0"/>
                <a:sym typeface="+mn-ea"/>
              </a:rPr>
              <a:t>VNAVI </a:t>
            </a:r>
            <a:r>
              <a:rPr lang="en-SG" altLang="vi-VN" sz="2800" b="1" u="sng" dirty="0">
                <a:solidFill>
                  <a:schemeClr val="tx1"/>
                </a:solidFill>
                <a:effectLst/>
                <a:latin typeface="Arial" panose="020B0604020202020204" pitchFamily="34" charset="0"/>
                <a:ea typeface="Arial" panose="020B0604020202020204" pitchFamily="34" charset="0"/>
                <a:cs typeface="Arial" panose="020B0604020202020204" pitchFamily="34" charset="0"/>
                <a:sym typeface="+mn-ea"/>
              </a:rPr>
              <a:t>app, Navigation Map</a:t>
            </a:r>
            <a:endParaRPr lang="en-SG" altLang="vi-VN" sz="2800" b="1" u="sng" dirty="0">
              <a:solidFill>
                <a:schemeClr val="tx1"/>
              </a:solidFill>
              <a:effectLst/>
              <a:latin typeface="Arial" panose="020B0604020202020204" pitchFamily="34" charset="0"/>
              <a:ea typeface="Arial" panose="020B0604020202020204" pitchFamily="34" charset="0"/>
              <a:cs typeface="Arial" panose="020B0604020202020204" pitchFamily="34" charset="0"/>
              <a:sym typeface="+mn-ea"/>
            </a:endParaRPr>
          </a:p>
        </p:txBody>
      </p:sp>
      <p:pic>
        <p:nvPicPr>
          <p:cNvPr id="12" name="44B7C0F4-79DB-4F8B-9303-0E098D69D8BE-3" descr="qt_temp"/>
          <p:cNvPicPr>
            <a:picLocks noChangeAspect="1"/>
          </p:cNvPicPr>
          <p:nvPr/>
        </p:nvPicPr>
        <p:blipFill>
          <a:blip r:embed="rId2"/>
          <a:stretch>
            <a:fillRect/>
          </a:stretch>
        </p:blipFill>
        <p:spPr>
          <a:xfrm>
            <a:off x="9385935" y="195580"/>
            <a:ext cx="1010285" cy="1010285"/>
          </a:xfrm>
          <a:prstGeom prst="rect">
            <a:avLst/>
          </a:prstGeom>
        </p:spPr>
      </p:pic>
      <p:sp>
        <p:nvSpPr>
          <p:cNvPr id="13" name="文本框 12"/>
          <p:cNvSpPr txBox="1"/>
          <p:nvPr/>
        </p:nvSpPr>
        <p:spPr>
          <a:xfrm>
            <a:off x="1605915" y="5220970"/>
            <a:ext cx="9236075" cy="398780"/>
          </a:xfrm>
          <a:prstGeom prst="rect">
            <a:avLst/>
          </a:prstGeom>
          <a:solidFill>
            <a:schemeClr val="tx1"/>
          </a:solidFill>
        </p:spPr>
        <p:txBody>
          <a:bodyPr wrap="none" rtlCol="0">
            <a:spAutoFit/>
          </a:bodyPr>
          <a:p>
            <a:pPr algn="l"/>
            <a:r>
              <a:rPr lang="en-SG" altLang="zh-CN" sz="2000">
                <a:ln w="22225">
                  <a:solidFill>
                    <a:schemeClr val="accent2"/>
                  </a:solidFill>
                  <a:prstDash val="solid"/>
                </a:ln>
                <a:noFill/>
                <a:effectLst/>
                <a:latin typeface="Arial" panose="020B0604020202020204" pitchFamily="34" charset="0"/>
              </a:rPr>
              <a:t>This basic app can </a:t>
            </a:r>
            <a:r>
              <a:rPr lang="en-SG" altLang="zh-CN" sz="2000">
                <a:ln w="22225">
                  <a:solidFill>
                    <a:schemeClr val="accent2"/>
                  </a:solidFill>
                  <a:prstDash val="solid"/>
                </a:ln>
                <a:noFill/>
                <a:effectLst/>
                <a:latin typeface="Arial" panose="020B0604020202020204" pitchFamily="34" charset="0"/>
                <a:sym typeface="+mn-ea"/>
              </a:rPr>
              <a:t>naturally </a:t>
            </a:r>
            <a:r>
              <a:rPr lang="en-SG" altLang="zh-CN" sz="2000">
                <a:ln w="22225">
                  <a:solidFill>
                    <a:schemeClr val="accent2"/>
                  </a:solidFill>
                  <a:prstDash val="solid"/>
                </a:ln>
                <a:noFill/>
                <a:effectLst/>
                <a:latin typeface="Arial" panose="020B0604020202020204" pitchFamily="34" charset="0"/>
              </a:rPr>
              <a:t>evolved into many other very successful businesses</a:t>
            </a:r>
            <a:endParaRPr lang="en-SG" altLang="zh-CN" sz="2000">
              <a:ln w="22225">
                <a:solidFill>
                  <a:schemeClr val="accent2"/>
                </a:solidFill>
                <a:prstDash val="solid"/>
              </a:ln>
              <a:noFill/>
              <a:effectLst/>
              <a:latin typeface="Arial" panose="020B0604020202020204" pitchFamily="34" charset="0"/>
            </a:endParaRPr>
          </a:p>
        </p:txBody>
      </p:sp>
      <p:sp>
        <p:nvSpPr>
          <p:cNvPr id="14" name="文本框 13"/>
          <p:cNvSpPr txBox="1"/>
          <p:nvPr/>
        </p:nvSpPr>
        <p:spPr>
          <a:xfrm>
            <a:off x="5611495" y="6228080"/>
            <a:ext cx="1738630" cy="368300"/>
          </a:xfrm>
          <a:prstGeom prst="rect">
            <a:avLst/>
          </a:prstGeom>
          <a:noFill/>
        </p:spPr>
        <p:txBody>
          <a:bodyPr wrap="none" rtlCol="0">
            <a:spAutoFit/>
          </a:bodyPr>
          <a:p>
            <a:r>
              <a:rPr lang="en-SG" altLang="zh-CN"/>
              <a:t>Expansion step 1</a:t>
            </a:r>
            <a:endParaRPr lang="en-SG" altLang="zh-CN"/>
          </a:p>
        </p:txBody>
      </p:sp>
      <p:sp>
        <p:nvSpPr>
          <p:cNvPr id="16" name="文本框 10"/>
          <p:cNvSpPr txBox="1"/>
          <p:nvPr/>
        </p:nvSpPr>
        <p:spPr>
          <a:xfrm>
            <a:off x="2034224" y="195353"/>
            <a:ext cx="1917700" cy="398780"/>
          </a:xfrm>
          <a:prstGeom prst="rect">
            <a:avLst/>
          </a:prstGeom>
          <a:noFill/>
        </p:spPr>
        <p:txBody>
          <a:bodyPr wrap="none" rtlCol="0">
            <a:spAutoFit/>
          </a:bodyPr>
          <a:p>
            <a:r>
              <a:rPr lang="en-SG" altLang="zh-CN" sz="2000" dirty="0" err="1">
                <a:solidFill>
                  <a:schemeClr val="tx1"/>
                </a:solidFill>
                <a:effectLst>
                  <a:outerShdw blurRad="38100" dist="19050" dir="2700000" algn="tl" rotWithShape="0">
                    <a:schemeClr val="dk1">
                      <a:alpha val="40000"/>
                    </a:schemeClr>
                  </a:outerShdw>
                </a:effectLst>
                <a:latin typeface="Arial" panose="020B0604020202020204" pitchFamily="34" charset="0"/>
              </a:rPr>
              <a:t>www.vnavi.asia</a:t>
            </a:r>
            <a:endParaRPr lang="en-SG" altLang="zh-CN" sz="2000" dirty="0" err="1">
              <a:solidFill>
                <a:schemeClr val="tx1"/>
              </a:solidFill>
              <a:effectLst>
                <a:outerShdw blurRad="38100" dist="19050" dir="2700000" algn="tl" rotWithShape="0">
                  <a:schemeClr val="dk1">
                    <a:alpha val="40000"/>
                  </a:schemeClr>
                </a:outerShdw>
              </a:effectLst>
              <a:latin typeface="Arial" panose="020B0604020202020204" pitchFamily="34" charset="0"/>
            </a:endParaRPr>
          </a:p>
        </p:txBody>
      </p:sp>
      <p:pic>
        <p:nvPicPr>
          <p:cNvPr id="20"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 y="155575"/>
            <a:ext cx="1623695" cy="1616075"/>
          </a:xfrm>
          <a:prstGeom prst="rect">
            <a:avLst/>
          </a:prstGeom>
        </p:spPr>
      </p:pic>
      <p:pic>
        <p:nvPicPr>
          <p:cNvPr id="4" name="图片 3" descr="Android-App-Store"/>
          <p:cNvPicPr>
            <a:picLocks noChangeAspect="1"/>
          </p:cNvPicPr>
          <p:nvPr/>
        </p:nvPicPr>
        <p:blipFill>
          <a:blip r:embed="rId4"/>
          <a:stretch>
            <a:fillRect/>
          </a:stretch>
        </p:blipFill>
        <p:spPr>
          <a:xfrm>
            <a:off x="10587990" y="195580"/>
            <a:ext cx="1485265" cy="10102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8218" y="2669947"/>
            <a:ext cx="6664122" cy="3649133"/>
          </a:xfrm>
        </p:spPr>
        <p:txBody>
          <a:bodyPr>
            <a:normAutofit/>
          </a:bodyPr>
          <a:lstStyle/>
          <a:p>
            <a:r>
              <a:rPr lang="zh-CN" altLang="en-US" sz="2000" dirty="0">
                <a:effectLst>
                  <a:outerShdw blurRad="38100" dist="38100" dir="2700000" algn="tl">
                    <a:srgbClr val="000000">
                      <a:alpha val="43137"/>
                    </a:srgbClr>
                  </a:outerShdw>
                </a:effectLst>
                <a:latin typeface="Arial" panose="020B0604020202020204" pitchFamily="34" charset="0"/>
                <a:ea typeface="Arial" panose="020B0604020202020204" pitchFamily="34" charset="0"/>
                <a:cs typeface="Arial" panose="020B0604020202020204" pitchFamily="34" charset="0"/>
              </a:rPr>
              <a:t>Location-based advertising (LBA)</a:t>
            </a:r>
            <a:r>
              <a:rPr lang="zh-CN" altLang="en-US" sz="2000" dirty="0">
                <a:latin typeface="Arial" panose="020B0604020202020204" pitchFamily="34" charset="0"/>
                <a:ea typeface="Arial" panose="020B0604020202020204" pitchFamily="34" charset="0"/>
                <a:cs typeface="Arial" panose="020B0604020202020204" pitchFamily="34" charset="0"/>
              </a:rPr>
              <a:t> is a new form of advertising that integrates mobile advertising with location-based services. The technology is used to pinpoint consumers location and provide location-specific advertisements on their mobile devices</a:t>
            </a:r>
            <a:r>
              <a:rPr lang="zh-CN" altLang="en-US" sz="2000" dirty="0" smtClean="0">
                <a:latin typeface="Arial" panose="020B0604020202020204" pitchFamily="34" charset="0"/>
                <a:ea typeface="Arial" panose="020B0604020202020204" pitchFamily="34" charset="0"/>
                <a:cs typeface="Arial" panose="020B0604020202020204" pitchFamily="34" charset="0"/>
              </a:rPr>
              <a:t>.</a:t>
            </a:r>
            <a:endParaRPr lang="vi-VN" altLang="zh-CN" sz="2000" dirty="0" smtClean="0">
              <a:latin typeface="Arial" panose="020B0604020202020204" pitchFamily="34" charset="0"/>
              <a:ea typeface="Arial" panose="020B0604020202020204" pitchFamily="34" charset="0"/>
              <a:cs typeface="Arial" panose="020B0604020202020204" pitchFamily="34" charset="0"/>
            </a:endParaRPr>
          </a:p>
          <a:p>
            <a:r>
              <a:rPr lang="en-US" sz="2000" dirty="0">
                <a:latin typeface="Arial" panose="020B0604020202020204" pitchFamily="34" charset="0"/>
                <a:ea typeface="Arial" panose="020B0604020202020204" pitchFamily="34" charset="0"/>
                <a:cs typeface="Arial" panose="020B0604020202020204" pitchFamily="34" charset="0"/>
              </a:rPr>
              <a:t>Online advertising revenue in the United States from 2000 to 2016 (in billion U.S. dollars</a:t>
            </a:r>
            <a:r>
              <a:rPr lang="en-US" sz="2000" dirty="0" smtClean="0">
                <a:latin typeface="Arial" panose="020B0604020202020204" pitchFamily="34" charset="0"/>
                <a:ea typeface="Arial" panose="020B0604020202020204" pitchFamily="34" charset="0"/>
                <a:cs typeface="Arial" panose="020B0604020202020204" pitchFamily="34" charset="0"/>
              </a:rPr>
              <a:t>)</a:t>
            </a:r>
            <a:endParaRPr lang="en-US" sz="2000" dirty="0">
              <a:latin typeface="Arial" panose="020B0604020202020204" pitchFamily="34" charset="0"/>
              <a:ea typeface="Arial" panose="020B0604020202020204" pitchFamily="34" charset="0"/>
              <a:cs typeface="Arial" panose="020B0604020202020204" pitchFamily="34" charset="0"/>
            </a:endParaRPr>
          </a:p>
        </p:txBody>
      </p:sp>
      <p:sp>
        <p:nvSpPr>
          <p:cNvPr id="15" name="Rectangle 14"/>
          <p:cNvSpPr/>
          <p:nvPr/>
        </p:nvSpPr>
        <p:spPr>
          <a:xfrm>
            <a:off x="1673225" y="1344930"/>
            <a:ext cx="4292600" cy="175323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en-SG" altLang="zh-CN" sz="3600" dirty="0" smtClean="0">
                <a:latin typeface="Arial" panose="020B0604020202020204" pitchFamily="34" charset="0"/>
              </a:rPr>
              <a:t>V</a:t>
            </a:r>
            <a:r>
              <a:rPr lang="en-SG" sz="3600" dirty="0" smtClean="0">
                <a:latin typeface="Arial" panose="020B0604020202020204" pitchFamily="34" charset="0"/>
              </a:rPr>
              <a:t>NAVI </a:t>
            </a:r>
            <a:endParaRPr lang="en-SG" sz="3600" dirty="0" smtClean="0">
              <a:latin typeface="Arial" panose="020B0604020202020204" pitchFamily="34" charset="0"/>
            </a:endParaRPr>
          </a:p>
          <a:p>
            <a:pPr algn="ctr"/>
            <a:r>
              <a:rPr lang="en-SG" altLang="zh-CN" sz="3600" dirty="0" smtClean="0">
                <a:latin typeface="Arial" panose="020B0604020202020204" pitchFamily="34" charset="0"/>
              </a:rPr>
              <a:t>LBA </a:t>
            </a:r>
            <a:r>
              <a:rPr lang="vi-VN" altLang="zh-CN" sz="3600" dirty="0" smtClean="0">
                <a:solidFill>
                  <a:schemeClr val="tx1"/>
                </a:solidFill>
                <a:effectLst>
                  <a:outerShdw blurRad="38100" dist="19050" dir="2700000" algn="tl" rotWithShape="0">
                    <a:schemeClr val="dk1">
                      <a:alpha val="40000"/>
                    </a:schemeClr>
                  </a:outerShdw>
                </a:effectLst>
                <a:latin typeface="Arial" panose="020B0604020202020204" pitchFamily="34" charset="0"/>
              </a:rPr>
              <a:t>MERCHANTS </a:t>
            </a:r>
            <a:r>
              <a:rPr lang="en-SG" altLang="vi-VN" sz="3600" dirty="0" smtClean="0">
                <a:latin typeface="Arial" panose="020B0604020202020204" pitchFamily="34" charset="0"/>
              </a:rPr>
              <a:t>PROGRAMMES</a:t>
            </a:r>
            <a:endParaRPr lang="en-SG" altLang="vi-VN" sz="3600" dirty="0" smtClean="0">
              <a:latin typeface="Arial" panose="020B0604020202020204" pitchFamily="34" charset="0"/>
            </a:endParaRPr>
          </a:p>
        </p:txBody>
      </p:sp>
      <p:sp>
        <p:nvSpPr>
          <p:cNvPr id="12" name="文本框 11"/>
          <p:cNvSpPr txBox="1"/>
          <p:nvPr/>
        </p:nvSpPr>
        <p:spPr>
          <a:xfrm>
            <a:off x="5611495" y="6228080"/>
            <a:ext cx="1738630" cy="368300"/>
          </a:xfrm>
          <a:prstGeom prst="rect">
            <a:avLst/>
          </a:prstGeom>
          <a:noFill/>
        </p:spPr>
        <p:txBody>
          <a:bodyPr wrap="none" rtlCol="0">
            <a:spAutoFit/>
          </a:bodyPr>
          <a:p>
            <a:r>
              <a:rPr lang="en-SG" altLang="zh-CN"/>
              <a:t>Expansion step 1</a:t>
            </a:r>
            <a:endParaRPr lang="en-SG" altLang="zh-CN"/>
          </a:p>
        </p:txBody>
      </p:sp>
      <p:pic>
        <p:nvPicPr>
          <p:cNvPr id="2" name="图片 1" descr="online_advertising_specialists"/>
          <p:cNvPicPr>
            <a:picLocks noChangeAspect="1"/>
          </p:cNvPicPr>
          <p:nvPr/>
        </p:nvPicPr>
        <p:blipFill>
          <a:blip r:embed="rId1"/>
          <a:stretch>
            <a:fillRect/>
          </a:stretch>
        </p:blipFill>
        <p:spPr>
          <a:xfrm>
            <a:off x="7192010" y="1575435"/>
            <a:ext cx="4220845" cy="4241800"/>
          </a:xfrm>
          <a:prstGeom prst="rect">
            <a:avLst/>
          </a:prstGeom>
        </p:spPr>
      </p:pic>
      <p:pic>
        <p:nvPicPr>
          <p:cNvPr id="14" name="44B7C0F4-79DB-4F8B-9303-0E098D69D8BE-4" descr="qt_temp"/>
          <p:cNvPicPr>
            <a:picLocks noChangeAspect="1"/>
          </p:cNvPicPr>
          <p:nvPr/>
        </p:nvPicPr>
        <p:blipFill>
          <a:blip r:embed="rId2"/>
          <a:stretch>
            <a:fillRect/>
          </a:stretch>
        </p:blipFill>
        <p:spPr>
          <a:xfrm>
            <a:off x="9385935" y="195580"/>
            <a:ext cx="1010285" cy="1010285"/>
          </a:xfrm>
          <a:prstGeom prst="rect">
            <a:avLst/>
          </a:prstGeom>
        </p:spPr>
      </p:pic>
      <p:sp>
        <p:nvSpPr>
          <p:cNvPr id="17" name="Rectangle 14"/>
          <p:cNvSpPr/>
          <p:nvPr/>
        </p:nvSpPr>
        <p:spPr>
          <a:xfrm>
            <a:off x="278132" y="6197861"/>
            <a:ext cx="3134995" cy="398780"/>
          </a:xfrm>
          <a:prstGeom prst="rect">
            <a:avLst/>
          </a:prstGeom>
        </p:spPr>
        <p:txBody>
          <a:bodyPr wrap="none">
            <a:spAutoFit/>
          </a:bodyPr>
          <a:p>
            <a:r>
              <a:rPr lang="vi-VN" altLang="zh-CN" sz="2000" u="sng" dirty="0">
                <a:solidFill>
                  <a:schemeClr val="tx1"/>
                </a:solidFill>
                <a:effectLst>
                  <a:outerShdw blurRad="38100" dist="19050" dir="2700000" algn="tl" rotWithShape="0">
                    <a:schemeClr val="dk1">
                      <a:alpha val="40000"/>
                    </a:schemeClr>
                  </a:outerShdw>
                </a:effectLst>
                <a:ea typeface="Arial" panose="020B0604020202020204" pitchFamily="34" charset="0"/>
                <a:cs typeface="Arial" panose="020B0604020202020204" pitchFamily="34" charset="0"/>
              </a:rPr>
              <a:t>VNAVI </a:t>
            </a:r>
            <a:r>
              <a:rPr lang="en-SG" altLang="vi-VN" sz="2000" u="sng" dirty="0">
                <a:solidFill>
                  <a:schemeClr val="tx1"/>
                </a:solidFill>
                <a:effectLst>
                  <a:outerShdw blurRad="38100" dist="19050" dir="2700000" algn="tl" rotWithShape="0">
                    <a:schemeClr val="dk1">
                      <a:alpha val="40000"/>
                    </a:schemeClr>
                  </a:outerShdw>
                </a:effectLst>
                <a:ea typeface="Arial" panose="020B0604020202020204" pitchFamily="34" charset="0"/>
                <a:cs typeface="Arial" panose="020B0604020202020204" pitchFamily="34" charset="0"/>
              </a:rPr>
              <a:t>app, Navigation Map</a:t>
            </a:r>
            <a:endParaRPr lang="en-SG" altLang="vi-VN" sz="2000" u="sng" dirty="0">
              <a:solidFill>
                <a:schemeClr val="tx1"/>
              </a:solidFill>
              <a:effectLst>
                <a:outerShdw blurRad="38100" dist="19050" dir="2700000" algn="tl" rotWithShape="0">
                  <a:schemeClr val="dk1">
                    <a:alpha val="40000"/>
                  </a:schemeClr>
                </a:outerShdw>
              </a:effectLst>
              <a:ea typeface="Arial" panose="020B0604020202020204" pitchFamily="34" charset="0"/>
              <a:cs typeface="Arial" panose="020B0604020202020204" pitchFamily="34" charset="0"/>
            </a:endParaRPr>
          </a:p>
        </p:txBody>
      </p:sp>
      <p:pic>
        <p:nvPicPr>
          <p:cNvPr id="20"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 y="155575"/>
            <a:ext cx="1623695" cy="1616075"/>
          </a:xfrm>
          <a:prstGeom prst="rect">
            <a:avLst/>
          </a:prstGeom>
        </p:spPr>
      </p:pic>
      <p:sp>
        <p:nvSpPr>
          <p:cNvPr id="23" name="文本框 10"/>
          <p:cNvSpPr txBox="1"/>
          <p:nvPr/>
        </p:nvSpPr>
        <p:spPr>
          <a:xfrm>
            <a:off x="2034224" y="195353"/>
            <a:ext cx="1917700" cy="398780"/>
          </a:xfrm>
          <a:prstGeom prst="rect">
            <a:avLst/>
          </a:prstGeom>
          <a:noFill/>
        </p:spPr>
        <p:txBody>
          <a:bodyPr wrap="none" rtlCol="0">
            <a:spAutoFit/>
          </a:bodyPr>
          <a:p>
            <a:r>
              <a:rPr lang="en-SG" altLang="zh-CN" sz="2000" dirty="0" err="1">
                <a:solidFill>
                  <a:schemeClr val="tx1"/>
                </a:solidFill>
                <a:effectLst>
                  <a:outerShdw blurRad="38100" dist="19050" dir="2700000" algn="tl" rotWithShape="0">
                    <a:schemeClr val="dk1">
                      <a:alpha val="40000"/>
                    </a:schemeClr>
                  </a:outerShdw>
                </a:effectLst>
                <a:latin typeface="Arial" panose="020B0604020202020204" pitchFamily="34" charset="0"/>
              </a:rPr>
              <a:t>www.vnavi.asia</a:t>
            </a:r>
            <a:endParaRPr lang="en-SG" altLang="zh-CN" sz="2000" dirty="0" err="1">
              <a:solidFill>
                <a:schemeClr val="tx1"/>
              </a:solidFill>
              <a:effectLst>
                <a:outerShdw blurRad="38100" dist="19050" dir="2700000" algn="tl" rotWithShape="0">
                  <a:schemeClr val="dk1">
                    <a:alpha val="40000"/>
                  </a:schemeClr>
                </a:outerShdw>
              </a:effectLst>
              <a:latin typeface="Arial" panose="020B0604020202020204" pitchFamily="34" charset="0"/>
            </a:endParaRPr>
          </a:p>
        </p:txBody>
      </p:sp>
      <p:pic>
        <p:nvPicPr>
          <p:cNvPr id="4" name="图片 3" descr="Android-App-Store"/>
          <p:cNvPicPr>
            <a:picLocks noChangeAspect="1"/>
          </p:cNvPicPr>
          <p:nvPr/>
        </p:nvPicPr>
        <p:blipFill>
          <a:blip r:embed="rId4"/>
          <a:stretch>
            <a:fillRect/>
          </a:stretch>
        </p:blipFill>
        <p:spPr>
          <a:xfrm>
            <a:off x="10587990" y="195580"/>
            <a:ext cx="1485265" cy="10102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1" descr="google-maps-download-4"/>
          <p:cNvPicPr>
            <a:picLocks noChangeAspect="1"/>
          </p:cNvPicPr>
          <p:nvPr/>
        </p:nvPicPr>
        <p:blipFill>
          <a:blip r:embed="rId1"/>
          <a:stretch>
            <a:fillRect/>
          </a:stretch>
        </p:blipFill>
        <p:spPr>
          <a:xfrm>
            <a:off x="1915890" y="4328541"/>
            <a:ext cx="3270901" cy="1766404"/>
          </a:xfrm>
          <a:prstGeom prst="rect">
            <a:avLst/>
          </a:prstGeom>
        </p:spPr>
      </p:pic>
      <p:pic>
        <p:nvPicPr>
          <p:cNvPr id="25" name="图片 2" descr="Google-maps-iOS"/>
          <p:cNvPicPr>
            <a:picLocks noChangeAspect="1"/>
          </p:cNvPicPr>
          <p:nvPr/>
        </p:nvPicPr>
        <p:blipFill>
          <a:blip r:embed="rId2"/>
          <a:stretch>
            <a:fillRect/>
          </a:stretch>
        </p:blipFill>
        <p:spPr>
          <a:xfrm>
            <a:off x="8427720" y="2230755"/>
            <a:ext cx="2926715" cy="1870075"/>
          </a:xfrm>
          <a:prstGeom prst="rect">
            <a:avLst/>
          </a:prstGeom>
        </p:spPr>
      </p:pic>
      <p:pic>
        <p:nvPicPr>
          <p:cNvPr id="26" name="图片 3" descr="unnamed (1)"/>
          <p:cNvPicPr>
            <a:picLocks noChangeAspect="1"/>
          </p:cNvPicPr>
          <p:nvPr/>
        </p:nvPicPr>
        <p:blipFill>
          <a:blip r:embed="rId3"/>
          <a:stretch>
            <a:fillRect/>
          </a:stretch>
        </p:blipFill>
        <p:spPr>
          <a:xfrm>
            <a:off x="5921433" y="3507426"/>
            <a:ext cx="1551993" cy="2587861"/>
          </a:xfrm>
          <a:prstGeom prst="rect">
            <a:avLst/>
          </a:prstGeom>
        </p:spPr>
      </p:pic>
      <p:pic>
        <p:nvPicPr>
          <p:cNvPr id="27" name="图片 4" descr="513023-googlemapsandroid"/>
          <p:cNvPicPr>
            <a:picLocks noChangeAspect="1"/>
          </p:cNvPicPr>
          <p:nvPr/>
        </p:nvPicPr>
        <p:blipFill>
          <a:blip r:embed="rId4"/>
          <a:stretch>
            <a:fillRect/>
          </a:stretch>
        </p:blipFill>
        <p:spPr>
          <a:xfrm>
            <a:off x="706755" y="2513330"/>
            <a:ext cx="2536825" cy="1587500"/>
          </a:xfrm>
          <a:prstGeom prst="rect">
            <a:avLst/>
          </a:prstGeom>
        </p:spPr>
      </p:pic>
      <p:pic>
        <p:nvPicPr>
          <p:cNvPr id="28" name="图片 5" descr="google-maps-hotel-price"/>
          <p:cNvPicPr>
            <a:picLocks noChangeAspect="1"/>
          </p:cNvPicPr>
          <p:nvPr/>
        </p:nvPicPr>
        <p:blipFill>
          <a:blip r:embed="rId5"/>
          <a:stretch>
            <a:fillRect/>
          </a:stretch>
        </p:blipFill>
        <p:spPr>
          <a:xfrm>
            <a:off x="8108801" y="4515131"/>
            <a:ext cx="2287504" cy="1647437"/>
          </a:xfrm>
          <a:prstGeom prst="rect">
            <a:avLst/>
          </a:prstGeom>
        </p:spPr>
      </p:pic>
      <p:pic>
        <p:nvPicPr>
          <p:cNvPr id="29" name="图片 6" descr="maxresdefault (3)"/>
          <p:cNvPicPr>
            <a:picLocks noChangeAspect="1"/>
          </p:cNvPicPr>
          <p:nvPr/>
        </p:nvPicPr>
        <p:blipFill>
          <a:blip r:embed="rId6"/>
          <a:stretch>
            <a:fillRect/>
          </a:stretch>
        </p:blipFill>
        <p:spPr>
          <a:xfrm>
            <a:off x="3705860" y="2948940"/>
            <a:ext cx="1842135" cy="1036955"/>
          </a:xfrm>
          <a:prstGeom prst="rect">
            <a:avLst/>
          </a:prstGeom>
        </p:spPr>
      </p:pic>
      <p:sp>
        <p:nvSpPr>
          <p:cNvPr id="2" name="Rectangle 14"/>
          <p:cNvSpPr/>
          <p:nvPr/>
        </p:nvSpPr>
        <p:spPr>
          <a:xfrm>
            <a:off x="3705860" y="760095"/>
            <a:ext cx="4292600" cy="1753235"/>
          </a:xfrm>
          <a:prstGeom prst="rect">
            <a:avLst/>
          </a:prstGeom>
        </p:spPr>
        <p:style>
          <a:lnRef idx="1">
            <a:schemeClr val="dk1"/>
          </a:lnRef>
          <a:fillRef idx="2">
            <a:schemeClr val="dk1"/>
          </a:fillRef>
          <a:effectRef idx="1">
            <a:schemeClr val="dk1"/>
          </a:effectRef>
          <a:fontRef idx="minor">
            <a:schemeClr val="dk1"/>
          </a:fontRef>
        </p:style>
        <p:txBody>
          <a:bodyPr wrap="square">
            <a:spAutoFit/>
          </a:bodyPr>
          <a:p>
            <a:pPr algn="ctr"/>
            <a:r>
              <a:rPr lang="en-SG" altLang="zh-CN" sz="3600" dirty="0" smtClean="0">
                <a:latin typeface="Arial" panose="020B0604020202020204" pitchFamily="34" charset="0"/>
              </a:rPr>
              <a:t>V</a:t>
            </a:r>
            <a:r>
              <a:rPr lang="en-SG" sz="3600" dirty="0" smtClean="0">
                <a:latin typeface="Arial" panose="020B0604020202020204" pitchFamily="34" charset="0"/>
              </a:rPr>
              <a:t>NAVI </a:t>
            </a:r>
            <a:endParaRPr lang="en-SG" sz="3600" dirty="0" smtClean="0">
              <a:latin typeface="Arial" panose="020B0604020202020204" pitchFamily="34" charset="0"/>
            </a:endParaRPr>
          </a:p>
          <a:p>
            <a:pPr algn="ctr"/>
            <a:r>
              <a:rPr lang="en-SG" altLang="zh-CN" sz="3600" dirty="0" smtClean="0">
                <a:latin typeface="Arial" panose="020B0604020202020204" pitchFamily="34" charset="0"/>
              </a:rPr>
              <a:t>LBA </a:t>
            </a:r>
            <a:r>
              <a:rPr lang="vi-VN" altLang="zh-CN" sz="3600" dirty="0" smtClean="0">
                <a:solidFill>
                  <a:schemeClr val="tx1"/>
                </a:solidFill>
                <a:effectLst>
                  <a:outerShdw blurRad="38100" dist="19050" dir="2700000" algn="tl" rotWithShape="0">
                    <a:schemeClr val="dk1">
                      <a:alpha val="40000"/>
                    </a:schemeClr>
                  </a:outerShdw>
                </a:effectLst>
                <a:latin typeface="Arial" panose="020B0604020202020204" pitchFamily="34" charset="0"/>
              </a:rPr>
              <a:t>MERCHANTS </a:t>
            </a:r>
            <a:r>
              <a:rPr lang="en-SG" altLang="vi-VN" sz="3600" dirty="0" smtClean="0">
                <a:latin typeface="Arial" panose="020B0604020202020204" pitchFamily="34" charset="0"/>
              </a:rPr>
              <a:t>PROGRAMMES</a:t>
            </a:r>
            <a:endParaRPr lang="en-SG" altLang="vi-VN" sz="3600" dirty="0" smtClean="0">
              <a:latin typeface="Arial" panose="020B0604020202020204" pitchFamily="34" charset="0"/>
            </a:endParaRPr>
          </a:p>
        </p:txBody>
      </p:sp>
      <p:pic>
        <p:nvPicPr>
          <p:cNvPr id="14" name="44B7C0F4-79DB-4F8B-9303-0E098D69D8BE-5" descr="qt_temp"/>
          <p:cNvPicPr>
            <a:picLocks noChangeAspect="1"/>
          </p:cNvPicPr>
          <p:nvPr/>
        </p:nvPicPr>
        <p:blipFill>
          <a:blip r:embed="rId7"/>
          <a:stretch>
            <a:fillRect/>
          </a:stretch>
        </p:blipFill>
        <p:spPr>
          <a:xfrm>
            <a:off x="9385935" y="195580"/>
            <a:ext cx="1010285" cy="1010285"/>
          </a:xfrm>
          <a:prstGeom prst="rect">
            <a:avLst/>
          </a:prstGeom>
        </p:spPr>
      </p:pic>
      <p:sp>
        <p:nvSpPr>
          <p:cNvPr id="17" name="Rectangle 14"/>
          <p:cNvSpPr/>
          <p:nvPr/>
        </p:nvSpPr>
        <p:spPr>
          <a:xfrm>
            <a:off x="108587" y="6367406"/>
            <a:ext cx="3134995" cy="398780"/>
          </a:xfrm>
          <a:prstGeom prst="rect">
            <a:avLst/>
          </a:prstGeom>
        </p:spPr>
        <p:txBody>
          <a:bodyPr wrap="none">
            <a:spAutoFit/>
          </a:bodyPr>
          <a:p>
            <a:r>
              <a:rPr lang="vi-VN" altLang="zh-CN" sz="2000" u="sng" dirty="0">
                <a:solidFill>
                  <a:schemeClr val="tx1"/>
                </a:solidFill>
                <a:effectLst>
                  <a:outerShdw blurRad="38100" dist="19050" dir="2700000" algn="tl" rotWithShape="0">
                    <a:schemeClr val="dk1">
                      <a:alpha val="40000"/>
                    </a:schemeClr>
                  </a:outerShdw>
                </a:effectLst>
                <a:ea typeface="Arial" panose="020B0604020202020204" pitchFamily="34" charset="0"/>
                <a:cs typeface="Arial" panose="020B0604020202020204" pitchFamily="34" charset="0"/>
              </a:rPr>
              <a:t>VNAVI </a:t>
            </a:r>
            <a:r>
              <a:rPr lang="en-SG" altLang="vi-VN" sz="2000" u="sng" dirty="0">
                <a:solidFill>
                  <a:schemeClr val="tx1"/>
                </a:solidFill>
                <a:effectLst>
                  <a:outerShdw blurRad="38100" dist="19050" dir="2700000" algn="tl" rotWithShape="0">
                    <a:schemeClr val="dk1">
                      <a:alpha val="40000"/>
                    </a:schemeClr>
                  </a:outerShdw>
                </a:effectLst>
                <a:ea typeface="Arial" panose="020B0604020202020204" pitchFamily="34" charset="0"/>
                <a:cs typeface="Arial" panose="020B0604020202020204" pitchFamily="34" charset="0"/>
              </a:rPr>
              <a:t>app, Navigation Map</a:t>
            </a:r>
            <a:endParaRPr lang="en-SG" altLang="vi-VN" sz="2000" u="sng" dirty="0">
              <a:solidFill>
                <a:schemeClr val="tx1"/>
              </a:solidFill>
              <a:effectLst>
                <a:outerShdw blurRad="38100" dist="19050" dir="2700000" algn="tl" rotWithShape="0">
                  <a:schemeClr val="dk1">
                    <a:alpha val="40000"/>
                  </a:schemeClr>
                </a:outerShdw>
              </a:effectLst>
              <a:ea typeface="Arial" panose="020B0604020202020204" pitchFamily="34" charset="0"/>
              <a:cs typeface="Arial" panose="020B0604020202020204" pitchFamily="34" charset="0"/>
            </a:endParaRPr>
          </a:p>
        </p:txBody>
      </p:sp>
      <p:sp>
        <p:nvSpPr>
          <p:cNvPr id="12" name="文本框 11"/>
          <p:cNvSpPr txBox="1"/>
          <p:nvPr/>
        </p:nvSpPr>
        <p:spPr>
          <a:xfrm>
            <a:off x="5611495" y="6228080"/>
            <a:ext cx="1738630" cy="368300"/>
          </a:xfrm>
          <a:prstGeom prst="rect">
            <a:avLst/>
          </a:prstGeom>
          <a:noFill/>
        </p:spPr>
        <p:txBody>
          <a:bodyPr wrap="none" rtlCol="0">
            <a:spAutoFit/>
          </a:bodyPr>
          <a:p>
            <a:r>
              <a:rPr lang="en-SG" altLang="zh-CN"/>
              <a:t>Expansion step 1</a:t>
            </a:r>
            <a:endParaRPr lang="en-SG" altLang="zh-CN"/>
          </a:p>
        </p:txBody>
      </p:sp>
      <p:pic>
        <p:nvPicPr>
          <p:cNvPr id="3"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8130" y="155575"/>
            <a:ext cx="1623695" cy="1616075"/>
          </a:xfrm>
          <a:prstGeom prst="rect">
            <a:avLst/>
          </a:prstGeom>
        </p:spPr>
      </p:pic>
      <p:sp>
        <p:nvSpPr>
          <p:cNvPr id="19" name="文本框 10"/>
          <p:cNvSpPr txBox="1"/>
          <p:nvPr/>
        </p:nvSpPr>
        <p:spPr>
          <a:xfrm>
            <a:off x="2034224" y="195353"/>
            <a:ext cx="1917700" cy="398780"/>
          </a:xfrm>
          <a:prstGeom prst="rect">
            <a:avLst/>
          </a:prstGeom>
          <a:noFill/>
        </p:spPr>
        <p:txBody>
          <a:bodyPr wrap="none" rtlCol="0">
            <a:spAutoFit/>
          </a:bodyPr>
          <a:p>
            <a:r>
              <a:rPr lang="en-SG" altLang="zh-CN" sz="2000" dirty="0" err="1">
                <a:solidFill>
                  <a:schemeClr val="tx1"/>
                </a:solidFill>
                <a:effectLst>
                  <a:outerShdw blurRad="38100" dist="19050" dir="2700000" algn="tl" rotWithShape="0">
                    <a:schemeClr val="dk1">
                      <a:alpha val="40000"/>
                    </a:schemeClr>
                  </a:outerShdw>
                </a:effectLst>
                <a:latin typeface="Arial" panose="020B0604020202020204" pitchFamily="34" charset="0"/>
              </a:rPr>
              <a:t>www.vnavi.asia</a:t>
            </a:r>
            <a:endParaRPr lang="en-SG" altLang="zh-CN" sz="2000" dirty="0" err="1">
              <a:solidFill>
                <a:schemeClr val="tx1"/>
              </a:solidFill>
              <a:effectLst>
                <a:outerShdw blurRad="38100" dist="19050" dir="2700000" algn="tl" rotWithShape="0">
                  <a:schemeClr val="dk1">
                    <a:alpha val="40000"/>
                  </a:schemeClr>
                </a:outerShdw>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474085" y="5507355"/>
            <a:ext cx="4595495" cy="1198880"/>
          </a:xfrm>
          <a:prstGeom prst="rect">
            <a:avLst/>
          </a:prstGeom>
        </p:spPr>
        <p:txBody>
          <a:bodyPr wrap="square">
            <a:spAutoFit/>
          </a:bodyPr>
          <a:lstStyle/>
          <a:p>
            <a:pPr algn="ctr"/>
            <a:r>
              <a:rPr lang="en-SG" altLang="zh-CN" sz="3600" dirty="0" smtClean="0">
                <a:latin typeface="Arial" panose="020B0604020202020204" pitchFamily="34" charset="0"/>
              </a:rPr>
              <a:t>E</a:t>
            </a:r>
            <a:r>
              <a:rPr lang="vi-VN" altLang="zh-CN" sz="3600" dirty="0" smtClean="0">
                <a:latin typeface="Arial" panose="020B0604020202020204" pitchFamily="34" charset="0"/>
              </a:rPr>
              <a:t>XCITING</a:t>
            </a:r>
            <a:r>
              <a:rPr lang="en-SG" altLang="zh-CN" sz="3600" dirty="0" smtClean="0">
                <a:latin typeface="Arial" panose="020B0604020202020204" pitchFamily="34" charset="0"/>
              </a:rPr>
              <a:t> O</a:t>
            </a:r>
            <a:r>
              <a:rPr lang="vi-VN" altLang="zh-CN" sz="3600" dirty="0" smtClean="0">
                <a:latin typeface="Arial" panose="020B0604020202020204" pitchFamily="34" charset="0"/>
              </a:rPr>
              <a:t>FFERS </a:t>
            </a:r>
            <a:endParaRPr lang="vi-VN" altLang="zh-CN" sz="3600" dirty="0" smtClean="0">
              <a:latin typeface="Arial" panose="020B0604020202020204" pitchFamily="34" charset="0"/>
            </a:endParaRPr>
          </a:p>
          <a:p>
            <a:pPr algn="ctr"/>
            <a:r>
              <a:rPr lang="vi-VN" altLang="zh-CN" sz="3600" dirty="0" smtClean="0">
                <a:latin typeface="Arial" panose="020B0604020202020204" pitchFamily="34" charset="0"/>
              </a:rPr>
              <a:t>NEAR YOU</a:t>
            </a:r>
            <a:endParaRPr lang="en-SG" altLang="zh-CN" sz="3600" dirty="0">
              <a:latin typeface="Arial" panose="020B0604020202020204" pitchFamily="34" charset="0"/>
            </a:endParaRPr>
          </a:p>
        </p:txBody>
      </p:sp>
      <p:pic>
        <p:nvPicPr>
          <p:cNvPr id="17" name="图片 2" descr="offerday"/>
          <p:cNvPicPr>
            <a:picLocks noChangeAspect="1"/>
          </p:cNvPicPr>
          <p:nvPr/>
        </p:nvPicPr>
        <p:blipFill>
          <a:blip r:embed="rId1"/>
          <a:stretch>
            <a:fillRect/>
          </a:stretch>
        </p:blipFill>
        <p:spPr>
          <a:xfrm>
            <a:off x="372598" y="2609602"/>
            <a:ext cx="4098522" cy="2897749"/>
          </a:xfrm>
          <a:prstGeom prst="rect">
            <a:avLst/>
          </a:prstGeom>
        </p:spPr>
      </p:pic>
      <p:pic>
        <p:nvPicPr>
          <p:cNvPr id="18" name="图片 3" descr="com.fyndus.fyndus"/>
          <p:cNvPicPr>
            <a:picLocks noChangeAspect="1"/>
          </p:cNvPicPr>
          <p:nvPr/>
        </p:nvPicPr>
        <p:blipFill>
          <a:blip r:embed="rId2"/>
          <a:stretch>
            <a:fillRect/>
          </a:stretch>
        </p:blipFill>
        <p:spPr>
          <a:xfrm>
            <a:off x="5481119" y="3186254"/>
            <a:ext cx="2699322" cy="2102583"/>
          </a:xfrm>
          <a:prstGeom prst="rect">
            <a:avLst/>
          </a:prstGeom>
        </p:spPr>
      </p:pic>
      <p:pic>
        <p:nvPicPr>
          <p:cNvPr id="20" name="图片 6" descr="Overview-Phone-1"/>
          <p:cNvPicPr>
            <a:picLocks noChangeAspect="1"/>
          </p:cNvPicPr>
          <p:nvPr/>
        </p:nvPicPr>
        <p:blipFill>
          <a:blip r:embed="rId3"/>
          <a:stretch>
            <a:fillRect/>
          </a:stretch>
        </p:blipFill>
        <p:spPr>
          <a:xfrm>
            <a:off x="9624145" y="2966615"/>
            <a:ext cx="1820098" cy="3407427"/>
          </a:xfrm>
          <a:prstGeom prst="rect">
            <a:avLst/>
          </a:prstGeom>
        </p:spPr>
      </p:pic>
      <p:pic>
        <p:nvPicPr>
          <p:cNvPr id="2"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130" y="155575"/>
            <a:ext cx="1623695" cy="1616075"/>
          </a:xfrm>
          <a:prstGeom prst="rect">
            <a:avLst/>
          </a:prstGeom>
        </p:spPr>
      </p:pic>
      <p:sp>
        <p:nvSpPr>
          <p:cNvPr id="13" name="文本框 10"/>
          <p:cNvSpPr txBox="1"/>
          <p:nvPr/>
        </p:nvSpPr>
        <p:spPr>
          <a:xfrm>
            <a:off x="2164399" y="195353"/>
            <a:ext cx="1917700" cy="398780"/>
          </a:xfrm>
          <a:prstGeom prst="rect">
            <a:avLst/>
          </a:prstGeom>
          <a:noFill/>
        </p:spPr>
        <p:txBody>
          <a:bodyPr wrap="none" rtlCol="0">
            <a:spAutoFit/>
          </a:bodyPr>
          <a:p>
            <a:r>
              <a:rPr lang="en-SG" altLang="zh-CN" sz="2000" dirty="0" err="1">
                <a:solidFill>
                  <a:schemeClr val="tx1"/>
                </a:solidFill>
                <a:effectLst>
                  <a:outerShdw blurRad="38100" dist="19050" dir="2700000" algn="tl" rotWithShape="0">
                    <a:schemeClr val="dk1">
                      <a:alpha val="40000"/>
                    </a:schemeClr>
                  </a:outerShdw>
                </a:effectLst>
                <a:latin typeface="Arial" panose="020B0604020202020204" pitchFamily="34" charset="0"/>
              </a:rPr>
              <a:t>www.vnavi.asia</a:t>
            </a:r>
            <a:endParaRPr lang="en-SG" altLang="zh-CN" sz="2000" dirty="0" err="1">
              <a:solidFill>
                <a:schemeClr val="tx1"/>
              </a:solidFill>
              <a:effectLst>
                <a:outerShdw blurRad="38100" dist="19050" dir="2700000" algn="tl" rotWithShape="0">
                  <a:schemeClr val="dk1">
                    <a:alpha val="40000"/>
                  </a:schemeClr>
                </a:outerShdw>
              </a:effectLst>
              <a:latin typeface="Arial" panose="020B0604020202020204" pitchFamily="34" charset="0"/>
            </a:endParaRPr>
          </a:p>
        </p:txBody>
      </p:sp>
      <p:sp>
        <p:nvSpPr>
          <p:cNvPr id="3" name="Rectangle 14"/>
          <p:cNvSpPr/>
          <p:nvPr/>
        </p:nvSpPr>
        <p:spPr>
          <a:xfrm>
            <a:off x="4684395" y="1024255"/>
            <a:ext cx="4292600" cy="1753235"/>
          </a:xfrm>
          <a:prstGeom prst="rect">
            <a:avLst/>
          </a:prstGeom>
        </p:spPr>
        <p:style>
          <a:lnRef idx="1">
            <a:schemeClr val="dk1"/>
          </a:lnRef>
          <a:fillRef idx="2">
            <a:schemeClr val="dk1"/>
          </a:fillRef>
          <a:effectRef idx="1">
            <a:schemeClr val="dk1"/>
          </a:effectRef>
          <a:fontRef idx="minor">
            <a:schemeClr val="dk1"/>
          </a:fontRef>
        </p:style>
        <p:txBody>
          <a:bodyPr wrap="square">
            <a:spAutoFit/>
          </a:bodyPr>
          <a:p>
            <a:pPr algn="ctr"/>
            <a:r>
              <a:rPr lang="en-SG" altLang="zh-CN" sz="3600" dirty="0" smtClean="0">
                <a:latin typeface="Arial" panose="020B0604020202020204" pitchFamily="34" charset="0"/>
              </a:rPr>
              <a:t>V</a:t>
            </a:r>
            <a:r>
              <a:rPr lang="en-SG" sz="3600" dirty="0" smtClean="0">
                <a:latin typeface="Arial" panose="020B0604020202020204" pitchFamily="34" charset="0"/>
              </a:rPr>
              <a:t>NAVI </a:t>
            </a:r>
            <a:endParaRPr lang="en-SG" sz="3600" dirty="0" smtClean="0">
              <a:latin typeface="Arial" panose="020B0604020202020204" pitchFamily="34" charset="0"/>
            </a:endParaRPr>
          </a:p>
          <a:p>
            <a:pPr algn="ctr"/>
            <a:r>
              <a:rPr lang="en-SG" altLang="zh-CN" sz="3600" dirty="0" smtClean="0">
                <a:latin typeface="Arial" panose="020B0604020202020204" pitchFamily="34" charset="0"/>
              </a:rPr>
              <a:t>LBA </a:t>
            </a:r>
            <a:r>
              <a:rPr lang="vi-VN" altLang="zh-CN" sz="3600" dirty="0" smtClean="0">
                <a:solidFill>
                  <a:schemeClr val="tx1"/>
                </a:solidFill>
                <a:effectLst>
                  <a:outerShdw blurRad="38100" dist="19050" dir="2700000" algn="tl" rotWithShape="0">
                    <a:schemeClr val="dk1">
                      <a:alpha val="40000"/>
                    </a:schemeClr>
                  </a:outerShdw>
                </a:effectLst>
                <a:latin typeface="Arial" panose="020B0604020202020204" pitchFamily="34" charset="0"/>
              </a:rPr>
              <a:t>MERCHANTS </a:t>
            </a:r>
            <a:r>
              <a:rPr lang="en-SG" altLang="vi-VN" sz="3600" dirty="0" smtClean="0">
                <a:latin typeface="Arial" panose="020B0604020202020204" pitchFamily="34" charset="0"/>
              </a:rPr>
              <a:t>PROGRAMMES</a:t>
            </a:r>
            <a:endParaRPr lang="en-SG" altLang="vi-VN" sz="3600" dirty="0" smtClean="0">
              <a:latin typeface="Arial" panose="020B0604020202020204" pitchFamily="34" charset="0"/>
            </a:endParaRPr>
          </a:p>
        </p:txBody>
      </p:sp>
      <p:pic>
        <p:nvPicPr>
          <p:cNvPr id="14" name="44B7C0F4-79DB-4F8B-9303-0E098D69D8BE-6" descr="qt_temp"/>
          <p:cNvPicPr>
            <a:picLocks noChangeAspect="1"/>
          </p:cNvPicPr>
          <p:nvPr/>
        </p:nvPicPr>
        <p:blipFill>
          <a:blip r:embed="rId5"/>
          <a:stretch>
            <a:fillRect/>
          </a:stretch>
        </p:blipFill>
        <p:spPr>
          <a:xfrm>
            <a:off x="9385935" y="195580"/>
            <a:ext cx="1010285" cy="1010285"/>
          </a:xfrm>
          <a:prstGeom prst="rect">
            <a:avLst/>
          </a:prstGeom>
        </p:spPr>
      </p:pic>
      <p:sp>
        <p:nvSpPr>
          <p:cNvPr id="12" name="Rectangle 14"/>
          <p:cNvSpPr/>
          <p:nvPr/>
        </p:nvSpPr>
        <p:spPr>
          <a:xfrm>
            <a:off x="125732" y="6338196"/>
            <a:ext cx="3134995" cy="398780"/>
          </a:xfrm>
          <a:prstGeom prst="rect">
            <a:avLst/>
          </a:prstGeom>
        </p:spPr>
        <p:txBody>
          <a:bodyPr wrap="none">
            <a:spAutoFit/>
          </a:bodyPr>
          <a:p>
            <a:r>
              <a:rPr lang="vi-VN" altLang="zh-CN" sz="2000" u="sng" dirty="0">
                <a:solidFill>
                  <a:schemeClr val="tx1"/>
                </a:solidFill>
                <a:effectLst>
                  <a:outerShdw blurRad="38100" dist="19050" dir="2700000" algn="tl" rotWithShape="0">
                    <a:schemeClr val="dk1">
                      <a:alpha val="40000"/>
                    </a:schemeClr>
                  </a:outerShdw>
                </a:effectLst>
                <a:ea typeface="Arial" panose="020B0604020202020204" pitchFamily="34" charset="0"/>
                <a:cs typeface="Arial" panose="020B0604020202020204" pitchFamily="34" charset="0"/>
              </a:rPr>
              <a:t>VNAVI </a:t>
            </a:r>
            <a:r>
              <a:rPr lang="en-SG" altLang="vi-VN" sz="2000" u="sng" dirty="0">
                <a:solidFill>
                  <a:schemeClr val="tx1"/>
                </a:solidFill>
                <a:effectLst>
                  <a:outerShdw blurRad="38100" dist="19050" dir="2700000" algn="tl" rotWithShape="0">
                    <a:schemeClr val="dk1">
                      <a:alpha val="40000"/>
                    </a:schemeClr>
                  </a:outerShdw>
                </a:effectLst>
                <a:ea typeface="Arial" panose="020B0604020202020204" pitchFamily="34" charset="0"/>
                <a:cs typeface="Arial" panose="020B0604020202020204" pitchFamily="34" charset="0"/>
              </a:rPr>
              <a:t>app, Navigation Map</a:t>
            </a:r>
            <a:endParaRPr lang="en-SG" altLang="vi-VN" sz="2000" u="sng" dirty="0">
              <a:solidFill>
                <a:schemeClr val="tx1"/>
              </a:solidFill>
              <a:effectLst>
                <a:outerShdw blurRad="38100" dist="19050" dir="2700000" algn="tl" rotWithShape="0">
                  <a:schemeClr val="dk1">
                    <a:alpha val="40000"/>
                  </a:schemeClr>
                </a:outerShdw>
              </a:effectLst>
              <a:ea typeface="Arial" panose="020B0604020202020204" pitchFamily="34" charset="0"/>
              <a:cs typeface="Arial" panose="020B0604020202020204" pitchFamily="34" charset="0"/>
            </a:endParaRPr>
          </a:p>
        </p:txBody>
      </p:sp>
      <p:sp>
        <p:nvSpPr>
          <p:cNvPr id="19" name="文本框 18"/>
          <p:cNvSpPr txBox="1"/>
          <p:nvPr/>
        </p:nvSpPr>
        <p:spPr>
          <a:xfrm>
            <a:off x="7514590" y="6337935"/>
            <a:ext cx="1738630" cy="368300"/>
          </a:xfrm>
          <a:prstGeom prst="rect">
            <a:avLst/>
          </a:prstGeom>
          <a:noFill/>
        </p:spPr>
        <p:txBody>
          <a:bodyPr wrap="none" rtlCol="0">
            <a:spAutoFit/>
          </a:bodyPr>
          <a:p>
            <a:r>
              <a:rPr lang="en-SG" altLang="zh-CN"/>
              <a:t>Expansion step 1</a:t>
            </a:r>
            <a:endParaRPr lang="en-SG" altLang="zh-CN"/>
          </a:p>
        </p:txBody>
      </p:sp>
      <p:pic>
        <p:nvPicPr>
          <p:cNvPr id="4" name="图片 3" descr="Android-App-Store"/>
          <p:cNvPicPr>
            <a:picLocks noChangeAspect="1"/>
          </p:cNvPicPr>
          <p:nvPr/>
        </p:nvPicPr>
        <p:blipFill>
          <a:blip r:embed="rId6"/>
          <a:stretch>
            <a:fillRect/>
          </a:stretch>
        </p:blipFill>
        <p:spPr>
          <a:xfrm>
            <a:off x="10587990" y="195580"/>
            <a:ext cx="1485265" cy="10102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819015" y="1304290"/>
            <a:ext cx="2437130" cy="89154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en-SG" altLang="zh-CN" sz="3600" b="1" dirty="0" smtClean="0">
                <a:latin typeface="Arial" panose="020B0604020202020204" pitchFamily="34" charset="0"/>
              </a:rPr>
              <a:t>V</a:t>
            </a:r>
            <a:r>
              <a:rPr lang="vi-VN" altLang="zh-CN" sz="3600" b="1" dirty="0" smtClean="0">
                <a:latin typeface="Arial" panose="020B0604020202020204" pitchFamily="34" charset="0"/>
              </a:rPr>
              <a:t>MALLS</a:t>
            </a:r>
            <a:r>
              <a:rPr lang="vi-VN" altLang="zh-CN" sz="3600" dirty="0" smtClean="0">
                <a:latin typeface="Arial" panose="020B0604020202020204" pitchFamily="34" charset="0"/>
              </a:rPr>
              <a:t> </a:t>
            </a:r>
            <a:endParaRPr lang="vi-VN" altLang="zh-CN" sz="3600" dirty="0" smtClean="0">
              <a:latin typeface="Arial" panose="020B0604020202020204" pitchFamily="34" charset="0"/>
            </a:endParaRPr>
          </a:p>
          <a:p>
            <a:pPr algn="ctr"/>
            <a:r>
              <a:rPr lang="en-SG" altLang="vi-VN" sz="1600" dirty="0" smtClean="0">
                <a:latin typeface="Arial" panose="020B0604020202020204" pitchFamily="34" charset="0"/>
              </a:rPr>
              <a:t>I Loves Shopping App</a:t>
            </a:r>
            <a:endParaRPr lang="en-SG" altLang="vi-VN" sz="1600" dirty="0" smtClean="0">
              <a:latin typeface="Arial" panose="020B0604020202020204" pitchFamily="34" charset="0"/>
            </a:endParaRPr>
          </a:p>
        </p:txBody>
      </p:sp>
      <p:pic>
        <p:nvPicPr>
          <p:cNvPr id="18" name="图片 1" descr="MAIOMALL_Shopping"/>
          <p:cNvPicPr>
            <a:picLocks noChangeAspect="1"/>
          </p:cNvPicPr>
          <p:nvPr/>
        </p:nvPicPr>
        <p:blipFill>
          <a:blip r:embed="rId1"/>
          <a:stretch>
            <a:fillRect/>
          </a:stretch>
        </p:blipFill>
        <p:spPr>
          <a:xfrm>
            <a:off x="232410" y="2393315"/>
            <a:ext cx="3505200" cy="2327910"/>
          </a:xfrm>
          <a:prstGeom prst="rect">
            <a:avLst/>
          </a:prstGeom>
        </p:spPr>
      </p:pic>
      <p:pic>
        <p:nvPicPr>
          <p:cNvPr id="20" name="图片 2" descr="ezhopz_sell-online-mall"/>
          <p:cNvPicPr>
            <a:picLocks noChangeAspect="1"/>
          </p:cNvPicPr>
          <p:nvPr/>
        </p:nvPicPr>
        <p:blipFill>
          <a:blip r:embed="rId2"/>
          <a:stretch>
            <a:fillRect/>
          </a:stretch>
        </p:blipFill>
        <p:spPr>
          <a:xfrm>
            <a:off x="8215630" y="2393315"/>
            <a:ext cx="3641090" cy="2638425"/>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 y="259715"/>
            <a:ext cx="2866390" cy="1732280"/>
          </a:xfrm>
          <a:prstGeom prst="rect">
            <a:avLst/>
          </a:prstGeom>
        </p:spPr>
      </p:pic>
      <p:sp>
        <p:nvSpPr>
          <p:cNvPr id="2" name="文本框 1"/>
          <p:cNvSpPr txBox="1"/>
          <p:nvPr/>
        </p:nvSpPr>
        <p:spPr>
          <a:xfrm>
            <a:off x="5314950" y="6228080"/>
            <a:ext cx="1738630" cy="368300"/>
          </a:xfrm>
          <a:prstGeom prst="rect">
            <a:avLst/>
          </a:prstGeom>
          <a:noFill/>
        </p:spPr>
        <p:txBody>
          <a:bodyPr wrap="none" rtlCol="0">
            <a:spAutoFit/>
          </a:bodyPr>
          <a:p>
            <a:r>
              <a:rPr lang="en-SG" altLang="zh-CN"/>
              <a:t>Expansion step 2</a:t>
            </a:r>
            <a:endParaRPr lang="en-SG" altLang="zh-CN"/>
          </a:p>
        </p:txBody>
      </p:sp>
      <p:pic>
        <p:nvPicPr>
          <p:cNvPr id="14" name="44B7C0F4-79DB-4F8B-9303-0E098D69D8BE-7" descr="qt_temp"/>
          <p:cNvPicPr>
            <a:picLocks noChangeAspect="1"/>
          </p:cNvPicPr>
          <p:nvPr/>
        </p:nvPicPr>
        <p:blipFill>
          <a:blip r:embed="rId4"/>
          <a:stretch>
            <a:fillRect/>
          </a:stretch>
        </p:blipFill>
        <p:spPr>
          <a:xfrm>
            <a:off x="9385935" y="195580"/>
            <a:ext cx="1010285" cy="1010285"/>
          </a:xfrm>
          <a:prstGeom prst="rect">
            <a:avLst/>
          </a:prstGeom>
        </p:spPr>
      </p:pic>
      <p:sp>
        <p:nvSpPr>
          <p:cNvPr id="4" name="文本框 3"/>
          <p:cNvSpPr txBox="1"/>
          <p:nvPr/>
        </p:nvSpPr>
        <p:spPr>
          <a:xfrm>
            <a:off x="3861435" y="2393315"/>
            <a:ext cx="4034155" cy="2584450"/>
          </a:xfrm>
          <a:prstGeom prst="rect">
            <a:avLst/>
          </a:prstGeom>
          <a:noFill/>
        </p:spPr>
        <p:txBody>
          <a:bodyPr wrap="square" rtlCol="0">
            <a:spAutoFit/>
          </a:bodyPr>
          <a:p>
            <a:pPr algn="ctr"/>
            <a:r>
              <a:rPr lang="en-SG" altLang="zh-CN"/>
              <a:t>Vmalls.asia will officially start up with exciting offers near you allowing our members to shop on line. We will have a wide range of products directly imported from Korea, China and Europe. </a:t>
            </a:r>
            <a:endParaRPr lang="en-SG" altLang="zh-CN"/>
          </a:p>
          <a:p>
            <a:pPr algn="ctr"/>
            <a:r>
              <a:rPr lang="en-SG" altLang="zh-CN"/>
              <a:t>Offering you the Most afforable, </a:t>
            </a:r>
            <a:endParaRPr lang="en-SG" altLang="zh-CN"/>
          </a:p>
          <a:p>
            <a:pPr algn="ctr"/>
            <a:r>
              <a:rPr lang="en-SG" altLang="zh-CN"/>
              <a:t>Best Quality products.</a:t>
            </a:r>
            <a:endParaRPr lang="en-SG" altLang="zh-CN"/>
          </a:p>
          <a:p>
            <a:pPr algn="ctr"/>
            <a:r>
              <a:rPr lang="en-SG" altLang="zh-CN"/>
              <a:t>Expected Launch date in Dec 2016 or earlier </a:t>
            </a:r>
            <a:endParaRPr lang="en-SG" altLang="zh-CN"/>
          </a:p>
        </p:txBody>
      </p:sp>
      <p:pic>
        <p:nvPicPr>
          <p:cNvPr id="5" name="图片 4" descr="Android-App-Store"/>
          <p:cNvPicPr>
            <a:picLocks noChangeAspect="1"/>
          </p:cNvPicPr>
          <p:nvPr/>
        </p:nvPicPr>
        <p:blipFill>
          <a:blip r:embed="rId5"/>
          <a:stretch>
            <a:fillRect/>
          </a:stretch>
        </p:blipFill>
        <p:spPr>
          <a:xfrm>
            <a:off x="10587990" y="195580"/>
            <a:ext cx="1485265" cy="10102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8755" y="195580"/>
            <a:ext cx="2366645" cy="1430020"/>
          </a:xfrm>
          <a:prstGeom prst="rect">
            <a:avLst/>
          </a:prstGeom>
        </p:spPr>
      </p:pic>
      <p:sp>
        <p:nvSpPr>
          <p:cNvPr id="2" name="Rectangle 14"/>
          <p:cNvSpPr/>
          <p:nvPr/>
        </p:nvSpPr>
        <p:spPr>
          <a:xfrm>
            <a:off x="4688205" y="381635"/>
            <a:ext cx="2437130" cy="891540"/>
          </a:xfrm>
          <a:prstGeom prst="rect">
            <a:avLst/>
          </a:prstGeom>
        </p:spPr>
        <p:style>
          <a:lnRef idx="1">
            <a:schemeClr val="dk1"/>
          </a:lnRef>
          <a:fillRef idx="2">
            <a:schemeClr val="dk1"/>
          </a:fillRef>
          <a:effectRef idx="1">
            <a:schemeClr val="dk1"/>
          </a:effectRef>
          <a:fontRef idx="minor">
            <a:schemeClr val="dk1"/>
          </a:fontRef>
        </p:style>
        <p:txBody>
          <a:bodyPr wrap="square">
            <a:spAutoFit/>
          </a:bodyPr>
          <a:p>
            <a:pPr algn="ctr"/>
            <a:r>
              <a:rPr lang="en-SG" altLang="zh-CN" sz="3600" b="1" dirty="0" smtClean="0">
                <a:latin typeface="Arial" panose="020B0604020202020204" pitchFamily="34" charset="0"/>
              </a:rPr>
              <a:t>V</a:t>
            </a:r>
            <a:r>
              <a:rPr lang="vi-VN" altLang="zh-CN" sz="3600" b="1" dirty="0" smtClean="0">
                <a:latin typeface="Arial" panose="020B0604020202020204" pitchFamily="34" charset="0"/>
              </a:rPr>
              <a:t>MALLS</a:t>
            </a:r>
            <a:r>
              <a:rPr lang="vi-VN" altLang="zh-CN" sz="3600" dirty="0" smtClean="0">
                <a:latin typeface="Arial" panose="020B0604020202020204" pitchFamily="34" charset="0"/>
              </a:rPr>
              <a:t> </a:t>
            </a:r>
            <a:endParaRPr lang="vi-VN" altLang="zh-CN" sz="3600" dirty="0" smtClean="0">
              <a:latin typeface="Arial" panose="020B0604020202020204" pitchFamily="34" charset="0"/>
            </a:endParaRPr>
          </a:p>
          <a:p>
            <a:pPr algn="ctr"/>
            <a:r>
              <a:rPr lang="en-SG" altLang="vi-VN" sz="1600" dirty="0" smtClean="0">
                <a:latin typeface="Arial" panose="020B0604020202020204" pitchFamily="34" charset="0"/>
              </a:rPr>
              <a:t>I Loves Shopping App</a:t>
            </a:r>
            <a:endParaRPr lang="en-SG" altLang="vi-VN" sz="1600" dirty="0" smtClean="0">
              <a:latin typeface="Arial" panose="020B0604020202020204" pitchFamily="34" charset="0"/>
            </a:endParaRPr>
          </a:p>
        </p:txBody>
      </p:sp>
      <p:sp>
        <p:nvSpPr>
          <p:cNvPr id="3" name="文本框 2"/>
          <p:cNvSpPr txBox="1"/>
          <p:nvPr/>
        </p:nvSpPr>
        <p:spPr>
          <a:xfrm>
            <a:off x="4832985" y="6363335"/>
            <a:ext cx="1738630" cy="368300"/>
          </a:xfrm>
          <a:prstGeom prst="rect">
            <a:avLst/>
          </a:prstGeom>
          <a:noFill/>
        </p:spPr>
        <p:txBody>
          <a:bodyPr wrap="none" rtlCol="0">
            <a:spAutoFit/>
          </a:bodyPr>
          <a:p>
            <a:r>
              <a:rPr lang="en-SG" altLang="zh-CN"/>
              <a:t>Expansion step 2</a:t>
            </a:r>
            <a:endParaRPr lang="en-SG" altLang="zh-CN"/>
          </a:p>
        </p:txBody>
      </p:sp>
      <p:pic>
        <p:nvPicPr>
          <p:cNvPr id="14" name="44B7C0F4-79DB-4F8B-9303-0E098D69D8BE-8" descr="qt_temp"/>
          <p:cNvPicPr>
            <a:picLocks noChangeAspect="1"/>
          </p:cNvPicPr>
          <p:nvPr/>
        </p:nvPicPr>
        <p:blipFill>
          <a:blip r:embed="rId2"/>
          <a:stretch>
            <a:fillRect/>
          </a:stretch>
        </p:blipFill>
        <p:spPr>
          <a:xfrm>
            <a:off x="9385935" y="195580"/>
            <a:ext cx="1010285" cy="1010285"/>
          </a:xfrm>
          <a:prstGeom prst="rect">
            <a:avLst/>
          </a:prstGeom>
        </p:spPr>
      </p:pic>
      <p:pic>
        <p:nvPicPr>
          <p:cNvPr id="5" name="图片 4" descr="Android-App-Store"/>
          <p:cNvPicPr>
            <a:picLocks noChangeAspect="1"/>
          </p:cNvPicPr>
          <p:nvPr/>
        </p:nvPicPr>
        <p:blipFill>
          <a:blip r:embed="rId3"/>
          <a:stretch>
            <a:fillRect/>
          </a:stretch>
        </p:blipFill>
        <p:spPr>
          <a:xfrm>
            <a:off x="10587990" y="195580"/>
            <a:ext cx="1485265" cy="1010285"/>
          </a:xfrm>
          <a:prstGeom prst="rect">
            <a:avLst/>
          </a:prstGeom>
        </p:spPr>
      </p:pic>
      <p:pic>
        <p:nvPicPr>
          <p:cNvPr id="6" name="图片 5" descr="hqdefault"/>
          <p:cNvPicPr>
            <a:picLocks noChangeAspect="1"/>
          </p:cNvPicPr>
          <p:nvPr/>
        </p:nvPicPr>
        <p:blipFill>
          <a:blip r:embed="rId4"/>
          <a:stretch>
            <a:fillRect/>
          </a:stretch>
        </p:blipFill>
        <p:spPr>
          <a:xfrm>
            <a:off x="2565400" y="1473200"/>
            <a:ext cx="6443345" cy="483235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2">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3">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4">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5">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6">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7">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8">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9">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10">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11">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12">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13">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14">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15">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16">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17">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18">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19">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20">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21">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22">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23">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24">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 name="44B7C0F4-79DB-4F8B-9303-0E098D69D8BE-25">
      <extobjdata type="44B7C0F4-79DB-4F8B-9303-0E098D69D8BE" data="ewogICAiTGFzdFVybCIgOiAiaHR0cDovL3d3dy50b3BzY2FuLmNvbS93cHMvaW5kZXguaHRtbD90ZXh0PWh0dHAlM0ElMkYlMkZ0b3BzY2FuLmNvbSUyRiZ0ZXh0VHlwZT10ZXh0JnJvdW5kPTAmZ3JhZGllbnRXYXk9MCIsCiAgICJMb2dvIiA6ICIiLAogICAiT3JpZ2luYWxVcmwiIDogImh0dHA6Ly93d3cudG9wc2Nhbi5jb20vd3BzL2luZGV4Lmh0bWw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Celestial</Template>
  <TotalTime>0</TotalTime>
  <Words>6548</Words>
  <Application>WPS 演示</Application>
  <PresentationFormat>Widescreen</PresentationFormat>
  <Paragraphs>206</Paragraphs>
  <Slides>25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Arial</vt:lpstr>
      <vt:lpstr>SimSun</vt:lpstr>
      <vt:lpstr>Wingdings</vt:lpstr>
      <vt:lpstr>Arial</vt:lpstr>
      <vt:lpstr>Arial Black</vt:lpstr>
      <vt:lpstr>Microsoft YaHei</vt:lpstr>
      <vt:lpstr>Times New Roman</vt:lpstr>
      <vt:lpstr>Calibri Light</vt:lpstr>
      <vt:lpstr>Calibri</vt:lpstr>
      <vt:lpstr>Celestial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Vglobal</dc:title>
  <dc:creator>Microsoft Office User</dc:creator>
  <cp:lastModifiedBy>User</cp:lastModifiedBy>
  <cp:revision>64</cp:revision>
  <dcterms:created xsi:type="dcterms:W3CDTF">2017-07-24T14:07:00Z</dcterms:created>
  <dcterms:modified xsi:type="dcterms:W3CDTF">2017-07-31T14:33:45Z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2052-10.1.0.6489</vt:lpwstr>
  </property>
</Properties>
</file>